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sldIdLst>
    <p:sldId id="256" r:id="rId2"/>
    <p:sldId id="257" r:id="rId3"/>
    <p:sldId id="277" r:id="rId4"/>
    <p:sldId id="258" r:id="rId5"/>
    <p:sldId id="259" r:id="rId6"/>
    <p:sldId id="272" r:id="rId7"/>
    <p:sldId id="273" r:id="rId8"/>
    <p:sldId id="274" r:id="rId9"/>
    <p:sldId id="275"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6" r:id="rId23"/>
    <p:sldId id="27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5" autoAdjust="0"/>
    <p:restoredTop sz="94660"/>
  </p:normalViewPr>
  <p:slideViewPr>
    <p:cSldViewPr snapToGrid="0">
      <p:cViewPr varScale="1">
        <p:scale>
          <a:sx n="76" d="100"/>
          <a:sy n="76" d="100"/>
        </p:scale>
        <p:origin x="318"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10/18/2021</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‹nº›</a:t>
            </a:fld>
            <a:endParaRPr lang="en-US" dirty="0"/>
          </a:p>
        </p:txBody>
      </p:sp>
    </p:spTree>
    <p:extLst>
      <p:ext uri="{BB962C8B-B14F-4D97-AF65-F5344CB8AC3E}">
        <p14:creationId xmlns:p14="http://schemas.microsoft.com/office/powerpoint/2010/main" val="29361827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10/18/2021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‹nº›</a:t>
            </a:fld>
            <a:endParaRPr lang="en-US" dirty="0"/>
          </a:p>
        </p:txBody>
      </p:sp>
    </p:spTree>
    <p:extLst>
      <p:ext uri="{BB962C8B-B14F-4D97-AF65-F5344CB8AC3E}">
        <p14:creationId xmlns:p14="http://schemas.microsoft.com/office/powerpoint/2010/main" val="332178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10/18/2021</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‹nº›</a:t>
            </a:fld>
            <a:endParaRPr lang="en-US" dirty="0"/>
          </a:p>
        </p:txBody>
      </p:sp>
    </p:spTree>
    <p:extLst>
      <p:ext uri="{BB962C8B-B14F-4D97-AF65-F5344CB8AC3E}">
        <p14:creationId xmlns:p14="http://schemas.microsoft.com/office/powerpoint/2010/main" val="3282744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10/18/2021</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‹nº›</a:t>
            </a:fld>
            <a:endParaRPr lang="en-US" dirty="0"/>
          </a:p>
        </p:txBody>
      </p:sp>
    </p:spTree>
    <p:extLst>
      <p:ext uri="{BB962C8B-B14F-4D97-AF65-F5344CB8AC3E}">
        <p14:creationId xmlns:p14="http://schemas.microsoft.com/office/powerpoint/2010/main" val="3833109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10/18/2021</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‹nº›</a:t>
            </a:fld>
            <a:endParaRPr lang="en-US" dirty="0"/>
          </a:p>
        </p:txBody>
      </p:sp>
    </p:spTree>
    <p:extLst>
      <p:ext uri="{BB962C8B-B14F-4D97-AF65-F5344CB8AC3E}">
        <p14:creationId xmlns:p14="http://schemas.microsoft.com/office/powerpoint/2010/main" val="36212976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10/18/2021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‹nº›</a:t>
            </a:fld>
            <a:endParaRPr lang="en-US" dirty="0"/>
          </a:p>
        </p:txBody>
      </p:sp>
    </p:spTree>
    <p:extLst>
      <p:ext uri="{BB962C8B-B14F-4D97-AF65-F5344CB8AC3E}">
        <p14:creationId xmlns:p14="http://schemas.microsoft.com/office/powerpoint/2010/main" val="1606592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10/18/2021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‹nº›</a:t>
            </a:fld>
            <a:endParaRPr lang="en-US" dirty="0"/>
          </a:p>
        </p:txBody>
      </p:sp>
    </p:spTree>
    <p:extLst>
      <p:ext uri="{BB962C8B-B14F-4D97-AF65-F5344CB8AC3E}">
        <p14:creationId xmlns:p14="http://schemas.microsoft.com/office/powerpoint/2010/main" val="1477609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10/18/2021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‹nº›</a:t>
            </a:fld>
            <a:endParaRPr lang="en-US" dirty="0"/>
          </a:p>
        </p:txBody>
      </p:sp>
    </p:spTree>
    <p:extLst>
      <p:ext uri="{BB962C8B-B14F-4D97-AF65-F5344CB8AC3E}">
        <p14:creationId xmlns:p14="http://schemas.microsoft.com/office/powerpoint/2010/main" val="2347262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10/18/2021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‹nº›</a:t>
            </a:fld>
            <a:endParaRPr lang="en-US" dirty="0"/>
          </a:p>
        </p:txBody>
      </p:sp>
    </p:spTree>
    <p:extLst>
      <p:ext uri="{BB962C8B-B14F-4D97-AF65-F5344CB8AC3E}">
        <p14:creationId xmlns:p14="http://schemas.microsoft.com/office/powerpoint/2010/main" val="4015589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10/18/2021</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‹nº›</a:t>
            </a:fld>
            <a:endParaRPr lang="en-US" dirty="0"/>
          </a:p>
        </p:txBody>
      </p:sp>
    </p:spTree>
    <p:extLst>
      <p:ext uri="{BB962C8B-B14F-4D97-AF65-F5344CB8AC3E}">
        <p14:creationId xmlns:p14="http://schemas.microsoft.com/office/powerpoint/2010/main" val="2499851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10/18/2021</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‹nº›</a:t>
            </a:fld>
            <a:endParaRPr lang="en-US" dirty="0"/>
          </a:p>
        </p:txBody>
      </p:sp>
    </p:spTree>
    <p:extLst>
      <p:ext uri="{BB962C8B-B14F-4D97-AF65-F5344CB8AC3E}">
        <p14:creationId xmlns:p14="http://schemas.microsoft.com/office/powerpoint/2010/main" val="2255944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800">
                <a:solidFill>
                  <a:schemeClr val="tx1">
                    <a:lumMod val="75000"/>
                    <a:lumOff val="25000"/>
                  </a:schemeClr>
                </a:solidFill>
              </a:defRPr>
            </a:lvl1pPr>
          </a:lstStyle>
          <a:p>
            <a:fld id="{ED291B17-9318-49DB-B28B-6E5994AE9581}" type="datetime1">
              <a:rPr lang="en-US" smtClean="0"/>
              <a:t>10/18/2021</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8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800">
                <a:solidFill>
                  <a:schemeClr val="tx1">
                    <a:lumMod val="75000"/>
                    <a:lumOff val="25000"/>
                  </a:schemeClr>
                </a:solidFill>
              </a:defRPr>
            </a:lvl1pPr>
          </a:lstStyle>
          <a:p>
            <a:fld id="{3A98EE3D-8CD1-4C3F-BD1C-C98C9596463C}" type="slidenum">
              <a:rPr lang="en-US" smtClean="0"/>
              <a:t>‹nº›</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70355416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19" r:id="rId6"/>
    <p:sldLayoutId id="2147483715" r:id="rId7"/>
    <p:sldLayoutId id="2147483716" r:id="rId8"/>
    <p:sldLayoutId id="2147483717" r:id="rId9"/>
    <p:sldLayoutId id="2147483718" r:id="rId10"/>
    <p:sldLayoutId id="2147483720" r:id="rId11"/>
  </p:sldLayoutIdLst>
  <p:hf sldNum="0" hdr="0" ftr="0" dt="0"/>
  <p:txStyles>
    <p:titleStyle>
      <a:lvl1pPr algn="l" defTabSz="457200" rtl="0" eaLnBrk="1" latinLnBrk="0" hangingPunct="1">
        <a:lnSpc>
          <a:spcPct val="90000"/>
        </a:lnSpc>
        <a:spcBef>
          <a:spcPct val="0"/>
        </a:spcBef>
        <a:buNone/>
        <a:defRPr sz="44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20000"/>
        </a:lnSpc>
        <a:spcBef>
          <a:spcPct val="20000"/>
        </a:spcBef>
        <a:spcAft>
          <a:spcPts val="600"/>
        </a:spcAft>
        <a:buClr>
          <a:schemeClr val="accent1"/>
        </a:buClr>
        <a:buSzPct val="92000"/>
        <a:buFont typeface="Wingdings 2" panose="05020102010507070707" pitchFamily="18" charset="2"/>
        <a:buChar char=""/>
        <a:defRPr sz="1500" kern="1200">
          <a:solidFill>
            <a:schemeClr val="tx1">
              <a:lumMod val="75000"/>
              <a:lumOff val="25000"/>
            </a:schemeClr>
          </a:solidFill>
          <a:latin typeface="+mn-lt"/>
          <a:ea typeface="+mn-ea"/>
          <a:cs typeface="+mn-cs"/>
        </a:defRPr>
      </a:lvl1pPr>
      <a:lvl2pPr marL="630000" indent="-306000" algn="l" defTabSz="457200" rtl="0" eaLnBrk="1" latinLnBrk="0" hangingPunct="1">
        <a:lnSpc>
          <a:spcPct val="120000"/>
        </a:lnSpc>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2pPr>
      <a:lvl3pPr marL="900000" indent="-270000" algn="l" defTabSz="457200" rtl="0" eaLnBrk="1" latinLnBrk="0" hangingPunct="1">
        <a:lnSpc>
          <a:spcPct val="120000"/>
        </a:lnSpc>
        <a:spcBef>
          <a:spcPct val="20000"/>
        </a:spcBef>
        <a:spcAft>
          <a:spcPts val="600"/>
        </a:spcAft>
        <a:buClr>
          <a:schemeClr val="accent1"/>
        </a:buClr>
        <a:buSzPct val="92000"/>
        <a:buFont typeface="Wingdings 2" panose="05020102010507070707" pitchFamily="18" charset="2"/>
        <a:buChar char=""/>
        <a:defRPr sz="1200" kern="1200">
          <a:solidFill>
            <a:schemeClr val="tx1">
              <a:lumMod val="75000"/>
              <a:lumOff val="25000"/>
            </a:schemeClr>
          </a:solidFill>
          <a:latin typeface="+mn-lt"/>
          <a:ea typeface="+mn-ea"/>
          <a:cs typeface="+mn-cs"/>
        </a:defRPr>
      </a:lvl3pPr>
      <a:lvl4pPr marL="1242000" indent="-234000" algn="l" defTabSz="457200" rtl="0" eaLnBrk="1" latinLnBrk="0" hangingPunct="1">
        <a:lnSpc>
          <a:spcPct val="120000"/>
        </a:lnSpc>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lnSpc>
          <a:spcPct val="120000"/>
        </a:lnSpc>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75485B9-8EE1-447A-9C08-F7D6B532A8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white 3D rendering of triangles as background">
            <a:extLst>
              <a:ext uri="{FF2B5EF4-FFF2-40B4-BE49-F238E27FC236}">
                <a16:creationId xmlns:a16="http://schemas.microsoft.com/office/drawing/2014/main" id="{E8209A08-D868-45A4-B9AF-84D468E554A1}"/>
              </a:ext>
            </a:extLst>
          </p:cNvPr>
          <p:cNvPicPr>
            <a:picLocks noChangeAspect="1"/>
          </p:cNvPicPr>
          <p:nvPr/>
        </p:nvPicPr>
        <p:blipFill rotWithShape="1">
          <a:blip r:embed="rId2"/>
          <a:srcRect t="15730"/>
          <a:stretch/>
        </p:blipFill>
        <p:spPr>
          <a:xfrm>
            <a:off x="20" y="10"/>
            <a:ext cx="12191980" cy="6857988"/>
          </a:xfrm>
          <a:prstGeom prst="rect">
            <a:avLst/>
          </a:prstGeom>
        </p:spPr>
      </p:pic>
      <p:sp>
        <p:nvSpPr>
          <p:cNvPr id="11" name="Rectangle 10">
            <a:extLst>
              <a:ext uri="{FF2B5EF4-FFF2-40B4-BE49-F238E27FC236}">
                <a16:creationId xmlns:a16="http://schemas.microsoft.com/office/drawing/2014/main" id="{B963707F-B98C-4143-AFCF-D6B56C975C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4059" y="457200"/>
            <a:ext cx="5010912" cy="9144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12">
            <a:extLst>
              <a:ext uri="{FF2B5EF4-FFF2-40B4-BE49-F238E27FC236}">
                <a16:creationId xmlns:a16="http://schemas.microsoft.com/office/drawing/2014/main" id="{88D2DFBB-460D-4ECB-BD76-509C99DAD6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5583" y="601197"/>
            <a:ext cx="5009388" cy="5789368"/>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DE7F137A-1A7A-4E22-9D77-33DAF4BB6FBD}"/>
              </a:ext>
            </a:extLst>
          </p:cNvPr>
          <p:cNvSpPr>
            <a:spLocks noGrp="1"/>
          </p:cNvSpPr>
          <p:nvPr>
            <p:ph type="ctrTitle"/>
          </p:nvPr>
        </p:nvSpPr>
        <p:spPr>
          <a:xfrm>
            <a:off x="837126" y="1419225"/>
            <a:ext cx="4320227" cy="2395117"/>
          </a:xfrm>
        </p:spPr>
        <p:txBody>
          <a:bodyPr>
            <a:normAutofit/>
          </a:bodyPr>
          <a:lstStyle/>
          <a:p>
            <a:r>
              <a:rPr lang="pt-PT" sz="4000" dirty="0">
                <a:solidFill>
                  <a:srgbClr val="FFFFFF"/>
                </a:solidFill>
              </a:rPr>
              <a:t>Regulação e Fiscalização da </a:t>
            </a:r>
            <a:r>
              <a:rPr lang="pt-PT" sz="4000" dirty="0" err="1">
                <a:solidFill>
                  <a:srgbClr val="FFFFFF"/>
                </a:solidFill>
              </a:rPr>
              <a:t>LotErIa</a:t>
            </a:r>
            <a:r>
              <a:rPr lang="pt-PT" sz="4000" dirty="0">
                <a:solidFill>
                  <a:srgbClr val="FFFFFF"/>
                </a:solidFill>
              </a:rPr>
              <a:t> DE SÃO PAULO</a:t>
            </a:r>
            <a:endParaRPr lang="en-GB" sz="4000" dirty="0">
              <a:solidFill>
                <a:srgbClr val="FFFFFF"/>
              </a:solidFill>
            </a:endParaRPr>
          </a:p>
        </p:txBody>
      </p:sp>
      <p:sp>
        <p:nvSpPr>
          <p:cNvPr id="3" name="Subtitle 2">
            <a:extLst>
              <a:ext uri="{FF2B5EF4-FFF2-40B4-BE49-F238E27FC236}">
                <a16:creationId xmlns:a16="http://schemas.microsoft.com/office/drawing/2014/main" id="{950E934E-7E08-425B-80F7-0EABB9C53EC1}"/>
              </a:ext>
            </a:extLst>
          </p:cNvPr>
          <p:cNvSpPr>
            <a:spLocks noGrp="1"/>
          </p:cNvSpPr>
          <p:nvPr>
            <p:ph type="subTitle" idx="1"/>
          </p:nvPr>
        </p:nvSpPr>
        <p:spPr>
          <a:xfrm>
            <a:off x="837126" y="3824577"/>
            <a:ext cx="4320228" cy="1614198"/>
          </a:xfrm>
        </p:spPr>
        <p:txBody>
          <a:bodyPr>
            <a:normAutofit/>
          </a:bodyPr>
          <a:lstStyle/>
          <a:p>
            <a:r>
              <a:rPr lang="pt-PT" sz="1800" dirty="0">
                <a:solidFill>
                  <a:srgbClr val="FFFFFF">
                    <a:alpha val="75000"/>
                  </a:srgbClr>
                </a:solidFill>
              </a:rPr>
              <a:t>Boas Práticas</a:t>
            </a:r>
            <a:endParaRPr lang="en-GB" sz="1800" dirty="0">
              <a:solidFill>
                <a:srgbClr val="FFFFFF">
                  <a:alpha val="75000"/>
                </a:srgbClr>
              </a:solidFill>
            </a:endParaRPr>
          </a:p>
        </p:txBody>
      </p:sp>
    </p:spTree>
    <p:extLst>
      <p:ext uri="{BB962C8B-B14F-4D97-AF65-F5344CB8AC3E}">
        <p14:creationId xmlns:p14="http://schemas.microsoft.com/office/powerpoint/2010/main" val="4068029030"/>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58986C43-C0BD-41D8-B26F-D68B12AD3F3F}"/>
              </a:ext>
            </a:extLst>
          </p:cNvPr>
          <p:cNvSpPr>
            <a:spLocks noGrp="1"/>
          </p:cNvSpPr>
          <p:nvPr>
            <p:ph type="title"/>
          </p:nvPr>
        </p:nvSpPr>
        <p:spPr>
          <a:xfrm>
            <a:off x="367639" y="1037967"/>
            <a:ext cx="5135820" cy="4709131"/>
          </a:xfrm>
        </p:spPr>
        <p:txBody>
          <a:bodyPr anchor="ctr">
            <a:normAutofit/>
          </a:bodyPr>
          <a:lstStyle/>
          <a:p>
            <a:r>
              <a:rPr lang="pt-PT" sz="3600" b="1" u="sng" dirty="0">
                <a:solidFill>
                  <a:srgbClr val="FFFEFF"/>
                </a:solidFill>
              </a:rPr>
              <a:t>Marcos de Fiscalização</a:t>
            </a:r>
            <a:endParaRPr lang="en-GB" sz="3600" b="1" u="sng" dirty="0">
              <a:solidFill>
                <a:srgbClr val="FFFEFF"/>
              </a:solidFill>
            </a:endParaRPr>
          </a:p>
        </p:txBody>
      </p:sp>
      <p:sp>
        <p:nvSpPr>
          <p:cNvPr id="3" name="Content Placeholder 2">
            <a:extLst>
              <a:ext uri="{FF2B5EF4-FFF2-40B4-BE49-F238E27FC236}">
                <a16:creationId xmlns:a16="http://schemas.microsoft.com/office/drawing/2014/main" id="{A7DEC4A3-8FF0-42FF-8914-E2AD94030D14}"/>
              </a:ext>
            </a:extLst>
          </p:cNvPr>
          <p:cNvSpPr>
            <a:spLocks noGrp="1"/>
          </p:cNvSpPr>
          <p:nvPr>
            <p:ph idx="1"/>
          </p:nvPr>
        </p:nvSpPr>
        <p:spPr>
          <a:xfrm>
            <a:off x="4534935" y="1037968"/>
            <a:ext cx="6725899" cy="4820832"/>
          </a:xfrm>
        </p:spPr>
        <p:txBody>
          <a:bodyPr>
            <a:normAutofit lnSpcReduction="10000"/>
          </a:bodyPr>
          <a:lstStyle/>
          <a:p>
            <a:r>
              <a:rPr lang="pt-PT" sz="1800" dirty="0">
                <a:latin typeface="Arial" panose="020B0604020202020204" pitchFamily="34" charset="0"/>
                <a:cs typeface="Arial" panose="020B0604020202020204" pitchFamily="34" charset="0"/>
              </a:rPr>
              <a:t>1. Primeiro passo: constituir por </a:t>
            </a:r>
            <a:r>
              <a:rPr lang="pt-PT" sz="1800" b="1" i="1" dirty="0">
                <a:latin typeface="Arial" panose="020B0604020202020204" pitchFamily="34" charset="0"/>
                <a:cs typeface="Arial" panose="020B0604020202020204" pitchFamily="34" charset="0"/>
              </a:rPr>
              <a:t>regulamento</a:t>
            </a:r>
            <a:r>
              <a:rPr lang="pt-PT" sz="1800" dirty="0">
                <a:latin typeface="Arial" panose="020B0604020202020204" pitchFamily="34" charset="0"/>
                <a:cs typeface="Arial" panose="020B0604020202020204" pitchFamily="34" charset="0"/>
              </a:rPr>
              <a:t> os “</a:t>
            </a:r>
            <a:r>
              <a:rPr lang="pt-PT" sz="1800" b="1" u="sng" dirty="0">
                <a:latin typeface="Arial" panose="020B0604020202020204" pitchFamily="34" charset="0"/>
                <a:cs typeface="Arial" panose="020B0604020202020204" pitchFamily="34" charset="0"/>
              </a:rPr>
              <a:t>JÚRIS</a:t>
            </a:r>
            <a:r>
              <a:rPr lang="pt-PT" sz="1800" dirty="0">
                <a:latin typeface="Arial" panose="020B0604020202020204" pitchFamily="34" charset="0"/>
                <a:cs typeface="Arial" panose="020B0604020202020204" pitchFamily="34" charset="0"/>
              </a:rPr>
              <a:t>”. Os júris são compostos por um representante do Operador e por dois servidores do Estado (Exemplo: Fazenda e Secretaria beneficiada pela Loteria) , cujo custo (cerca de R$ 5.000 por mês para cada um) é suportado pelo Operador, mas deste é independente;</a:t>
            </a:r>
          </a:p>
          <a:p>
            <a:r>
              <a:rPr lang="pt-PT" sz="1800" dirty="0">
                <a:latin typeface="Arial" panose="020B0604020202020204" pitchFamily="34" charset="0"/>
                <a:cs typeface="Arial" panose="020B0604020202020204" pitchFamily="34" charset="0"/>
              </a:rPr>
              <a:t>2. Segundo passo: estabelecer por </a:t>
            </a:r>
            <a:r>
              <a:rPr lang="pt-PT" sz="1800" b="1" i="1" dirty="0">
                <a:latin typeface="Arial" panose="020B0604020202020204" pitchFamily="34" charset="0"/>
                <a:cs typeface="Arial" panose="020B0604020202020204" pitchFamily="34" charset="0"/>
              </a:rPr>
              <a:t>regulamento</a:t>
            </a:r>
            <a:r>
              <a:rPr lang="pt-PT" sz="1800" dirty="0">
                <a:latin typeface="Arial" panose="020B0604020202020204" pitchFamily="34" charset="0"/>
                <a:cs typeface="Arial" panose="020B0604020202020204" pitchFamily="34" charset="0"/>
              </a:rPr>
              <a:t> os dados que devem ser fornecidos ao Regulador (Secretaria da Fazenda, ou outra, Controle Interno e Tribunal de Contas do Estado) e a respectiva periodicidade do fornecimento;</a:t>
            </a:r>
          </a:p>
          <a:p>
            <a:r>
              <a:rPr lang="pt-PT" sz="1800" dirty="0">
                <a:latin typeface="Arial" panose="020B0604020202020204" pitchFamily="34" charset="0"/>
                <a:cs typeface="Arial" panose="020B0604020202020204" pitchFamily="34" charset="0"/>
              </a:rPr>
              <a:t>3. Neste mesmo </a:t>
            </a:r>
            <a:r>
              <a:rPr lang="pt-PT" sz="1800" b="1" i="1" dirty="0">
                <a:latin typeface="Arial" panose="020B0604020202020204" pitchFamily="34" charset="0"/>
                <a:cs typeface="Arial" panose="020B0604020202020204" pitchFamily="34" charset="0"/>
              </a:rPr>
              <a:t>regulamento</a:t>
            </a:r>
            <a:r>
              <a:rPr lang="pt-PT" sz="1800" dirty="0">
                <a:latin typeface="Arial" panose="020B0604020202020204" pitchFamily="34" charset="0"/>
                <a:cs typeface="Arial" panose="020B0604020202020204" pitchFamily="34" charset="0"/>
              </a:rPr>
              <a:t>, estabelecer a disponibilidade de acesso aos sistemas de apostas, aos dados que originaram os demonstrativos </a:t>
            </a:r>
            <a:r>
              <a:rPr lang="pt-PT" sz="1800" dirty="0" err="1">
                <a:latin typeface="Arial" panose="020B0604020202020204" pitchFamily="34" charset="0"/>
                <a:cs typeface="Arial" panose="020B0604020202020204" pitchFamily="34" charset="0"/>
              </a:rPr>
              <a:t>contábeis</a:t>
            </a:r>
            <a:r>
              <a:rPr lang="pt-PT" sz="1800" dirty="0">
                <a:latin typeface="Arial" panose="020B0604020202020204" pitchFamily="34" charset="0"/>
                <a:cs typeface="Arial" panose="020B0604020202020204" pitchFamily="34" charset="0"/>
              </a:rPr>
              <a:t>, assim como a obrigação de guarda de dados.</a:t>
            </a: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855205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4E9A08A4-3B9D-409A-92B1-5601806773B2}"/>
              </a:ext>
            </a:extLst>
          </p:cNvPr>
          <p:cNvSpPr>
            <a:spLocks noGrp="1"/>
          </p:cNvSpPr>
          <p:nvPr>
            <p:ph type="title"/>
          </p:nvPr>
        </p:nvSpPr>
        <p:spPr>
          <a:xfrm>
            <a:off x="545890" y="1037967"/>
            <a:ext cx="3754384" cy="4709131"/>
          </a:xfrm>
        </p:spPr>
        <p:txBody>
          <a:bodyPr anchor="ctr">
            <a:normAutofit/>
          </a:bodyPr>
          <a:lstStyle/>
          <a:p>
            <a:r>
              <a:rPr lang="pt-PT" sz="3100" dirty="0">
                <a:solidFill>
                  <a:srgbClr val="FFFEFF"/>
                </a:solidFill>
              </a:rPr>
              <a:t>Júri dos concursos (</a:t>
            </a:r>
            <a:r>
              <a:rPr lang="pt-PT" sz="3100" u="sng" dirty="0">
                <a:solidFill>
                  <a:srgbClr val="FFFEFF"/>
                </a:solidFill>
              </a:rPr>
              <a:t>competências</a:t>
            </a:r>
            <a:r>
              <a:rPr lang="pt-PT" sz="3100" dirty="0">
                <a:solidFill>
                  <a:srgbClr val="FFFEFF"/>
                </a:solidFill>
              </a:rPr>
              <a:t>)</a:t>
            </a:r>
            <a:endParaRPr lang="en-GB" sz="3100" dirty="0">
              <a:solidFill>
                <a:srgbClr val="FFFEFF"/>
              </a:solidFill>
            </a:endParaRPr>
          </a:p>
        </p:txBody>
      </p:sp>
      <p:sp>
        <p:nvSpPr>
          <p:cNvPr id="3" name="Content Placeholder 2">
            <a:extLst>
              <a:ext uri="{FF2B5EF4-FFF2-40B4-BE49-F238E27FC236}">
                <a16:creationId xmlns:a16="http://schemas.microsoft.com/office/drawing/2014/main" id="{099033FD-3EBB-40E2-92CB-1F22198457B1}"/>
              </a:ext>
            </a:extLst>
          </p:cNvPr>
          <p:cNvSpPr>
            <a:spLocks noGrp="1"/>
          </p:cNvSpPr>
          <p:nvPr>
            <p:ph idx="1"/>
          </p:nvPr>
        </p:nvSpPr>
        <p:spPr>
          <a:xfrm>
            <a:off x="4534935" y="1037968"/>
            <a:ext cx="6725899" cy="4820832"/>
          </a:xfrm>
        </p:spPr>
        <p:txBody>
          <a:bodyPr>
            <a:normAutofit/>
          </a:bodyPr>
          <a:lstStyle/>
          <a:p>
            <a:r>
              <a:rPr lang="pt-PT" dirty="0"/>
              <a:t>Compete ao júri dos concursos (Sorteio de Números</a:t>
            </a:r>
            <a:r>
              <a:rPr lang="pt-PT" sz="1600" dirty="0">
                <a:latin typeface="Arial" panose="020B0604020202020204" pitchFamily="34" charset="0"/>
                <a:cs typeface="Arial" panose="020B0604020202020204" pitchFamily="34" charset="0"/>
              </a:rPr>
              <a:t>)</a:t>
            </a:r>
            <a:r>
              <a:rPr lang="pt-PT" dirty="0"/>
              <a:t>: </a:t>
            </a:r>
          </a:p>
          <a:p>
            <a:r>
              <a:rPr lang="pt-PT" dirty="0"/>
              <a:t>a) Receber e guardar, em cofre virtual, as cópias dos registos das apostas efetuadas através do sistema de registo e validação informática, cuja fechadura funcionará pela ação conjunta de três chaves diferentes ou de senhas de segurança, e lavrar ata desta operação;</a:t>
            </a:r>
          </a:p>
          <a:p>
            <a:r>
              <a:rPr lang="pt-PT" dirty="0"/>
              <a:t> b) Proceder ao reconhecimento dos direitos a prêmio, através da confrontação entre o número de registo e validação informáticos e número de acertos verificados nas apostas constantes dos suportes informáticos guardados no cofre e a informação relativa a apostas apuradas no escrutínio de prémios, disponibilizada pelo Operador; </a:t>
            </a:r>
          </a:p>
          <a:p>
            <a:r>
              <a:rPr lang="pt-PT" dirty="0"/>
              <a:t>c) Participar dos sorteios que decorrerem das normas regulamentares dos quais deverá ser elaborada a respetiva ata.</a:t>
            </a:r>
            <a:endParaRPr lang="en-GB" dirty="0"/>
          </a:p>
        </p:txBody>
      </p:sp>
    </p:spTree>
    <p:extLst>
      <p:ext uri="{BB962C8B-B14F-4D97-AF65-F5344CB8AC3E}">
        <p14:creationId xmlns:p14="http://schemas.microsoft.com/office/powerpoint/2010/main" val="4286178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9917AAAB-8C96-4B6F-BBA2-9078AF877AD3}"/>
              </a:ext>
            </a:extLst>
          </p:cNvPr>
          <p:cNvSpPr>
            <a:spLocks noGrp="1"/>
          </p:cNvSpPr>
          <p:nvPr>
            <p:ph type="title"/>
          </p:nvPr>
        </p:nvSpPr>
        <p:spPr>
          <a:xfrm>
            <a:off x="771148" y="1037967"/>
            <a:ext cx="3239470" cy="4709131"/>
          </a:xfrm>
        </p:spPr>
        <p:txBody>
          <a:bodyPr anchor="ctr">
            <a:normAutofit/>
          </a:bodyPr>
          <a:lstStyle/>
          <a:p>
            <a:r>
              <a:rPr lang="pt-PT" sz="2400" dirty="0">
                <a:solidFill>
                  <a:srgbClr val="FFFEFF"/>
                </a:solidFill>
              </a:rPr>
              <a:t>Júri dos Concursos (</a:t>
            </a:r>
            <a:r>
              <a:rPr lang="pt-PT" sz="2400" u="sng" dirty="0" err="1">
                <a:solidFill>
                  <a:srgbClr val="FFFEFF"/>
                </a:solidFill>
              </a:rPr>
              <a:t>funcionamentO</a:t>
            </a:r>
            <a:r>
              <a:rPr lang="pt-PT" sz="2400" dirty="0">
                <a:solidFill>
                  <a:srgbClr val="FFFEFF"/>
                </a:solidFill>
              </a:rPr>
              <a:t>)</a:t>
            </a:r>
            <a:endParaRPr lang="en-GB" sz="2400" dirty="0">
              <a:solidFill>
                <a:srgbClr val="FFFEFF"/>
              </a:solidFill>
            </a:endParaRPr>
          </a:p>
        </p:txBody>
      </p:sp>
      <p:sp>
        <p:nvSpPr>
          <p:cNvPr id="3" name="Content Placeholder 2">
            <a:extLst>
              <a:ext uri="{FF2B5EF4-FFF2-40B4-BE49-F238E27FC236}">
                <a16:creationId xmlns:a16="http://schemas.microsoft.com/office/drawing/2014/main" id="{54891631-63CA-4822-A826-A5F327609D7F}"/>
              </a:ext>
            </a:extLst>
          </p:cNvPr>
          <p:cNvSpPr>
            <a:spLocks noGrp="1"/>
          </p:cNvSpPr>
          <p:nvPr>
            <p:ph idx="1"/>
          </p:nvPr>
        </p:nvSpPr>
        <p:spPr>
          <a:xfrm>
            <a:off x="4534935" y="1037968"/>
            <a:ext cx="6725899" cy="4820832"/>
          </a:xfrm>
        </p:spPr>
        <p:txBody>
          <a:bodyPr>
            <a:normAutofit/>
          </a:bodyPr>
          <a:lstStyle/>
          <a:p>
            <a:r>
              <a:rPr lang="pt-PT" dirty="0"/>
              <a:t>1 — É obrigatória a presença de todos os membros ou seus substitutos nos atos de reconhecimento do direito a prêmios.</a:t>
            </a:r>
          </a:p>
          <a:p>
            <a:r>
              <a:rPr lang="pt-PT" dirty="0"/>
              <a:t> 2 — Da receção das cópias dos registos das apostas efetuadas através do sistema de Registro e validação informática e do escrutínio das apostas de cada uma das modalidades em exploração são lavradas atas, a assinar por todos os membros do júri.</a:t>
            </a:r>
          </a:p>
          <a:p>
            <a:r>
              <a:rPr lang="pt-PT" dirty="0"/>
              <a:t> 3 — Nas operações previstas no n.º 1, o júri dos concursos é coadjuvado pelo pessoal do Operador que for necessário.</a:t>
            </a:r>
          </a:p>
          <a:p>
            <a:r>
              <a:rPr lang="pt-PT" dirty="0"/>
              <a:t> 4 — É obrigatória a presença de pelo menos dois membros do júri ou seus substitutos nos atos de sorteio.</a:t>
            </a:r>
          </a:p>
          <a:p>
            <a:r>
              <a:rPr lang="pt-PT" dirty="0"/>
              <a:t> 5 — Das decisões do júri dos concursos apenas há recurso para o júri de reclamações.</a:t>
            </a:r>
            <a:endParaRPr lang="en-GB" dirty="0"/>
          </a:p>
        </p:txBody>
      </p:sp>
    </p:spTree>
    <p:extLst>
      <p:ext uri="{BB962C8B-B14F-4D97-AF65-F5344CB8AC3E}">
        <p14:creationId xmlns:p14="http://schemas.microsoft.com/office/powerpoint/2010/main" val="13282740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28DAA0D3-DAD5-45F4-BC88-747C7EA437B8}"/>
              </a:ext>
            </a:extLst>
          </p:cNvPr>
          <p:cNvSpPr>
            <a:spLocks noGrp="1"/>
          </p:cNvSpPr>
          <p:nvPr>
            <p:ph type="title"/>
          </p:nvPr>
        </p:nvSpPr>
        <p:spPr>
          <a:xfrm>
            <a:off x="771148" y="1037967"/>
            <a:ext cx="3054091" cy="4709131"/>
          </a:xfrm>
        </p:spPr>
        <p:txBody>
          <a:bodyPr anchor="ctr">
            <a:normAutofit/>
          </a:bodyPr>
          <a:lstStyle/>
          <a:p>
            <a:r>
              <a:rPr lang="pt-PT" sz="2400" dirty="0">
                <a:solidFill>
                  <a:srgbClr val="FFFEFF"/>
                </a:solidFill>
              </a:rPr>
              <a:t>Júri dos Concursos (</a:t>
            </a:r>
            <a:r>
              <a:rPr lang="pt-PT" sz="2400" u="sng" dirty="0">
                <a:solidFill>
                  <a:srgbClr val="FFFEFF"/>
                </a:solidFill>
              </a:rPr>
              <a:t>composição</a:t>
            </a:r>
            <a:r>
              <a:rPr lang="pt-PT" sz="2400" dirty="0">
                <a:solidFill>
                  <a:srgbClr val="FFFEFF"/>
                </a:solidFill>
              </a:rPr>
              <a:t>)</a:t>
            </a:r>
            <a:endParaRPr lang="en-GB" sz="2400" dirty="0">
              <a:solidFill>
                <a:srgbClr val="FFFEFF"/>
              </a:solidFill>
            </a:endParaRPr>
          </a:p>
        </p:txBody>
      </p:sp>
      <p:sp>
        <p:nvSpPr>
          <p:cNvPr id="3" name="Content Placeholder 2">
            <a:extLst>
              <a:ext uri="{FF2B5EF4-FFF2-40B4-BE49-F238E27FC236}">
                <a16:creationId xmlns:a16="http://schemas.microsoft.com/office/drawing/2014/main" id="{C1D9046D-DDD5-48AE-8900-E67B921ED0D3}"/>
              </a:ext>
            </a:extLst>
          </p:cNvPr>
          <p:cNvSpPr>
            <a:spLocks noGrp="1"/>
          </p:cNvSpPr>
          <p:nvPr>
            <p:ph idx="1"/>
          </p:nvPr>
        </p:nvSpPr>
        <p:spPr>
          <a:xfrm>
            <a:off x="4534935" y="1037968"/>
            <a:ext cx="6725899" cy="4820832"/>
          </a:xfrm>
        </p:spPr>
        <p:txBody>
          <a:bodyPr>
            <a:normAutofit fontScale="77500" lnSpcReduction="20000"/>
          </a:bodyPr>
          <a:lstStyle/>
          <a:p>
            <a:r>
              <a:rPr lang="pt-PT" dirty="0"/>
              <a:t>1 — O júri dos vários concursos é constituído por três membros, a saber:</a:t>
            </a:r>
          </a:p>
          <a:p>
            <a:r>
              <a:rPr lang="pt-PT" dirty="0"/>
              <a:t> a) Um representante do Operador, ou um seu delegado, que preside; </a:t>
            </a:r>
          </a:p>
          <a:p>
            <a:r>
              <a:rPr lang="pt-PT" dirty="0"/>
              <a:t>b) Um representante da Secretaria da Fazenda;</a:t>
            </a:r>
          </a:p>
          <a:p>
            <a:r>
              <a:rPr lang="pt-PT" dirty="0"/>
              <a:t>c) Um representante da Secretaria Beneficiária.</a:t>
            </a:r>
          </a:p>
          <a:p>
            <a:r>
              <a:rPr lang="pt-PT" dirty="0"/>
              <a:t> 2 — Cada membro do júri dos concursos tem um substituto legal, que atua nas suas faltas e impedimentos e é indicado pela mesma entidade que designa os representantes efetivos. </a:t>
            </a:r>
          </a:p>
          <a:p>
            <a:r>
              <a:rPr lang="pt-PT" dirty="0"/>
              <a:t>3 — As condições e quantitativo das gratificações (senha de presença) dos membros do júri dos concursos são fixados por determinação da Secretaria da Fazenda, ouvido o Operador.</a:t>
            </a:r>
          </a:p>
          <a:p>
            <a:r>
              <a:rPr lang="pt-PT" dirty="0"/>
              <a:t>Para efeitos do número 3, considera-se adequada uma gratificação mensal de 5.000 (cinco mil) reais por membro.</a:t>
            </a:r>
          </a:p>
          <a:p>
            <a:r>
              <a:rPr lang="pt-PT" dirty="0"/>
              <a:t>Estas gratificações, bem como as despesas de alimentação e transporte que se justifiquem, são suportadas pelo Operador. </a:t>
            </a:r>
          </a:p>
          <a:p>
            <a:r>
              <a:rPr lang="pt-PT" dirty="0"/>
              <a:t>Deve-se também ter capacitação de seus membros, feitas pelo próprio operador ou adquiridos em cursos ou treinamentos em feiras nacionais ou internacionais.  Nesses treinamentos, também devem participar os membros da Comissão Permanente de Fiscalização, cujos custos podem ser suportados pelo Estado e/ou Operador, </a:t>
            </a:r>
            <a:r>
              <a:rPr lang="pt-PT" b="1" i="1" dirty="0"/>
              <a:t>a ser definido por regulamento</a:t>
            </a:r>
            <a:r>
              <a:rPr lang="pt-PT" dirty="0"/>
              <a:t>.</a:t>
            </a:r>
            <a:endParaRPr lang="en-GB" dirty="0"/>
          </a:p>
          <a:p>
            <a:endParaRPr lang="en-GB" dirty="0"/>
          </a:p>
        </p:txBody>
      </p:sp>
    </p:spTree>
    <p:extLst>
      <p:ext uri="{BB962C8B-B14F-4D97-AF65-F5344CB8AC3E}">
        <p14:creationId xmlns:p14="http://schemas.microsoft.com/office/powerpoint/2010/main" val="31051358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4E9A08A4-3B9D-409A-92B1-5601806773B2}"/>
              </a:ext>
            </a:extLst>
          </p:cNvPr>
          <p:cNvSpPr>
            <a:spLocks noGrp="1"/>
          </p:cNvSpPr>
          <p:nvPr>
            <p:ph type="title"/>
          </p:nvPr>
        </p:nvSpPr>
        <p:spPr>
          <a:xfrm>
            <a:off x="590452" y="1037967"/>
            <a:ext cx="3698681" cy="4709131"/>
          </a:xfrm>
        </p:spPr>
        <p:txBody>
          <a:bodyPr anchor="ctr">
            <a:normAutofit/>
          </a:bodyPr>
          <a:lstStyle/>
          <a:p>
            <a:r>
              <a:rPr lang="pt-PT" sz="3100" dirty="0">
                <a:solidFill>
                  <a:srgbClr val="FFFEFF"/>
                </a:solidFill>
              </a:rPr>
              <a:t>Júri das Extrações</a:t>
            </a:r>
            <a:br>
              <a:rPr lang="pt-PT" sz="3100" dirty="0">
                <a:solidFill>
                  <a:srgbClr val="FFFEFF"/>
                </a:solidFill>
              </a:rPr>
            </a:br>
            <a:r>
              <a:rPr lang="pt-PT" sz="3100" dirty="0">
                <a:solidFill>
                  <a:srgbClr val="FFFEFF"/>
                </a:solidFill>
              </a:rPr>
              <a:t>(competências)</a:t>
            </a:r>
            <a:endParaRPr lang="en-GB" sz="3100" dirty="0">
              <a:solidFill>
                <a:srgbClr val="FFFEFF"/>
              </a:solidFill>
            </a:endParaRPr>
          </a:p>
        </p:txBody>
      </p:sp>
      <p:sp>
        <p:nvSpPr>
          <p:cNvPr id="3" name="Content Placeholder 2">
            <a:extLst>
              <a:ext uri="{FF2B5EF4-FFF2-40B4-BE49-F238E27FC236}">
                <a16:creationId xmlns:a16="http://schemas.microsoft.com/office/drawing/2014/main" id="{099033FD-3EBB-40E2-92CB-1F22198457B1}"/>
              </a:ext>
            </a:extLst>
          </p:cNvPr>
          <p:cNvSpPr>
            <a:spLocks noGrp="1"/>
          </p:cNvSpPr>
          <p:nvPr>
            <p:ph idx="1"/>
          </p:nvPr>
        </p:nvSpPr>
        <p:spPr>
          <a:xfrm>
            <a:off x="4534935" y="1037968"/>
            <a:ext cx="6725899" cy="4820832"/>
          </a:xfrm>
        </p:spPr>
        <p:txBody>
          <a:bodyPr>
            <a:normAutofit/>
          </a:bodyPr>
          <a:lstStyle/>
          <a:p>
            <a:r>
              <a:rPr lang="pt-PT" dirty="0"/>
              <a:t>Compete ao júri das extrações (loterias aposta esportiva em cota fixa no canal físico e instantânea): </a:t>
            </a:r>
          </a:p>
          <a:p>
            <a:r>
              <a:rPr lang="pt-PT" dirty="0"/>
              <a:t>a) Superintender e fiscalizar todas as operações inerentes à realização das extrações (loterias passivas e instantânea) em harmonia com os planos aprovados pelo Operador; </a:t>
            </a:r>
          </a:p>
          <a:p>
            <a:r>
              <a:rPr lang="pt-PT" dirty="0"/>
              <a:t>b) Fiscalizar a extração dos números e dos prêmios que lhes correspondem; </a:t>
            </a:r>
          </a:p>
          <a:p>
            <a:r>
              <a:rPr lang="pt-PT" dirty="0"/>
              <a:t>c) Resolver as dúvidas que vierem a ser suscitadas quanto à interpretação das normas constantes dos regulamentos gerais das extrações.</a:t>
            </a:r>
            <a:endParaRPr lang="en-GB" dirty="0"/>
          </a:p>
        </p:txBody>
      </p:sp>
    </p:spTree>
    <p:extLst>
      <p:ext uri="{BB962C8B-B14F-4D97-AF65-F5344CB8AC3E}">
        <p14:creationId xmlns:p14="http://schemas.microsoft.com/office/powerpoint/2010/main" val="33760212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4E9A08A4-3B9D-409A-92B1-5601806773B2}"/>
              </a:ext>
            </a:extLst>
          </p:cNvPr>
          <p:cNvSpPr>
            <a:spLocks noGrp="1"/>
          </p:cNvSpPr>
          <p:nvPr>
            <p:ph type="title"/>
          </p:nvPr>
        </p:nvSpPr>
        <p:spPr>
          <a:xfrm>
            <a:off x="456765" y="1015687"/>
            <a:ext cx="3988337" cy="4709131"/>
          </a:xfrm>
        </p:spPr>
        <p:txBody>
          <a:bodyPr anchor="ctr">
            <a:normAutofit/>
          </a:bodyPr>
          <a:lstStyle/>
          <a:p>
            <a:r>
              <a:rPr lang="pt-PT" sz="3100" dirty="0">
                <a:solidFill>
                  <a:srgbClr val="FFFEFF"/>
                </a:solidFill>
              </a:rPr>
              <a:t>Júri das Extrações</a:t>
            </a:r>
            <a:br>
              <a:rPr lang="pt-PT" sz="3100" dirty="0">
                <a:solidFill>
                  <a:srgbClr val="FFFEFF"/>
                </a:solidFill>
              </a:rPr>
            </a:br>
            <a:r>
              <a:rPr lang="pt-PT" sz="3100" dirty="0">
                <a:solidFill>
                  <a:srgbClr val="FFFEFF"/>
                </a:solidFill>
              </a:rPr>
              <a:t>(Funcionamento)</a:t>
            </a:r>
            <a:endParaRPr lang="en-GB" sz="3100" dirty="0">
              <a:solidFill>
                <a:srgbClr val="FFFEFF"/>
              </a:solidFill>
            </a:endParaRPr>
          </a:p>
        </p:txBody>
      </p:sp>
      <p:sp>
        <p:nvSpPr>
          <p:cNvPr id="3" name="Content Placeholder 2">
            <a:extLst>
              <a:ext uri="{FF2B5EF4-FFF2-40B4-BE49-F238E27FC236}">
                <a16:creationId xmlns:a16="http://schemas.microsoft.com/office/drawing/2014/main" id="{099033FD-3EBB-40E2-92CB-1F22198457B1}"/>
              </a:ext>
            </a:extLst>
          </p:cNvPr>
          <p:cNvSpPr>
            <a:spLocks noGrp="1"/>
          </p:cNvSpPr>
          <p:nvPr>
            <p:ph idx="1"/>
          </p:nvPr>
        </p:nvSpPr>
        <p:spPr>
          <a:xfrm>
            <a:off x="4484601" y="1083688"/>
            <a:ext cx="6725899" cy="4820832"/>
          </a:xfrm>
        </p:spPr>
        <p:txBody>
          <a:bodyPr>
            <a:normAutofit/>
          </a:bodyPr>
          <a:lstStyle/>
          <a:p>
            <a:r>
              <a:rPr lang="pt-PT" dirty="0"/>
              <a:t>1 - É obrigatória a presença de pelo menos dois dos membros do júri ou seus substitutos nos atos das extrações. </a:t>
            </a:r>
          </a:p>
          <a:p>
            <a:r>
              <a:rPr lang="pt-PT" dirty="0"/>
              <a:t>2 — No final da extração, após a conferência da lista oficial, será lavrada ata, a assinar por todos os membros do júri.</a:t>
            </a:r>
          </a:p>
          <a:p>
            <a:r>
              <a:rPr lang="pt-PT" dirty="0"/>
              <a:t>3 — Das decisões do júri das extrações apenas há recurso para o júri de reclamações.</a:t>
            </a:r>
          </a:p>
          <a:p>
            <a:endParaRPr lang="en-GB" dirty="0"/>
          </a:p>
        </p:txBody>
      </p:sp>
    </p:spTree>
    <p:extLst>
      <p:ext uri="{BB962C8B-B14F-4D97-AF65-F5344CB8AC3E}">
        <p14:creationId xmlns:p14="http://schemas.microsoft.com/office/powerpoint/2010/main" val="5605421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4E9A08A4-3B9D-409A-92B1-5601806773B2}"/>
              </a:ext>
            </a:extLst>
          </p:cNvPr>
          <p:cNvSpPr>
            <a:spLocks noGrp="1"/>
          </p:cNvSpPr>
          <p:nvPr>
            <p:ph type="title"/>
          </p:nvPr>
        </p:nvSpPr>
        <p:spPr>
          <a:xfrm>
            <a:off x="645952" y="1037967"/>
            <a:ext cx="3422709" cy="4709131"/>
          </a:xfrm>
        </p:spPr>
        <p:txBody>
          <a:bodyPr anchor="ctr">
            <a:normAutofit/>
          </a:bodyPr>
          <a:lstStyle/>
          <a:p>
            <a:r>
              <a:rPr lang="pt-PT" sz="3100" dirty="0">
                <a:solidFill>
                  <a:srgbClr val="FFFEFF"/>
                </a:solidFill>
              </a:rPr>
              <a:t>Júri das Extrações</a:t>
            </a:r>
            <a:br>
              <a:rPr lang="pt-PT" sz="3100" dirty="0">
                <a:solidFill>
                  <a:srgbClr val="FFFEFF"/>
                </a:solidFill>
              </a:rPr>
            </a:br>
            <a:r>
              <a:rPr lang="pt-PT" sz="3100" dirty="0">
                <a:solidFill>
                  <a:srgbClr val="FFFEFF"/>
                </a:solidFill>
              </a:rPr>
              <a:t>(Composição)</a:t>
            </a:r>
            <a:endParaRPr lang="en-GB" sz="3100" dirty="0">
              <a:solidFill>
                <a:srgbClr val="FFFEFF"/>
              </a:solidFill>
            </a:endParaRPr>
          </a:p>
        </p:txBody>
      </p:sp>
      <p:sp>
        <p:nvSpPr>
          <p:cNvPr id="3" name="Content Placeholder 2">
            <a:extLst>
              <a:ext uri="{FF2B5EF4-FFF2-40B4-BE49-F238E27FC236}">
                <a16:creationId xmlns:a16="http://schemas.microsoft.com/office/drawing/2014/main" id="{099033FD-3EBB-40E2-92CB-1F22198457B1}"/>
              </a:ext>
            </a:extLst>
          </p:cNvPr>
          <p:cNvSpPr>
            <a:spLocks noGrp="1"/>
          </p:cNvSpPr>
          <p:nvPr>
            <p:ph idx="1"/>
          </p:nvPr>
        </p:nvSpPr>
        <p:spPr>
          <a:xfrm>
            <a:off x="4534935" y="1037968"/>
            <a:ext cx="6725899" cy="4820832"/>
          </a:xfrm>
        </p:spPr>
        <p:txBody>
          <a:bodyPr>
            <a:normAutofit fontScale="92500" lnSpcReduction="20000"/>
          </a:bodyPr>
          <a:lstStyle/>
          <a:p>
            <a:r>
              <a:rPr lang="pt-PT" dirty="0"/>
              <a:t>1 — O júri de extrações destinadas ao apuramento de números com direito aos prêmios estabelecidos nos planos prévia e superiormente aprovados por cada uma das modalidades de lotaria em exploração, é constituída por três membros, a saber:</a:t>
            </a:r>
          </a:p>
          <a:p>
            <a:r>
              <a:rPr lang="pt-PT" dirty="0"/>
              <a:t> a) Um representante do Operador, ou um seu delegado, que preside;</a:t>
            </a:r>
          </a:p>
          <a:p>
            <a:r>
              <a:rPr lang="pt-PT" dirty="0"/>
              <a:t> b) Um representante da Secretaria da Fazenda;</a:t>
            </a:r>
          </a:p>
          <a:p>
            <a:r>
              <a:rPr lang="pt-PT" dirty="0"/>
              <a:t> c) Um representante da Secretaria Beneficiária.</a:t>
            </a:r>
          </a:p>
          <a:p>
            <a:r>
              <a:rPr lang="pt-PT" dirty="0"/>
              <a:t> 2 — Cada membro do júri das extrações tem um substituto legal, que atua nas suas faltas e impedimentos e é indicado pela mesma entidade que designa os representantes efetivos.</a:t>
            </a:r>
          </a:p>
          <a:p>
            <a:r>
              <a:rPr lang="pt-PT" dirty="0"/>
              <a:t>3— As condições e o quantitativo das gratificações dos membros do júri das extrações são fixados por despacho da Secretaria da Fazenda, ouvido o Operador.</a:t>
            </a:r>
          </a:p>
          <a:p>
            <a:r>
              <a:rPr lang="pt-PT" dirty="0"/>
              <a:t>Para efeitos do número 3, considera-se adequada uma gratificação mensal de 5.000 (cinco mil) reais por membro.</a:t>
            </a:r>
          </a:p>
          <a:p>
            <a:r>
              <a:rPr lang="pt-PT" dirty="0"/>
              <a:t>Estas gratificações, bem como as despesas de alimentação e transporte que se justifiquem, são suportadas pelo Operador.</a:t>
            </a:r>
            <a:endParaRPr lang="en-GB" dirty="0"/>
          </a:p>
          <a:p>
            <a:endParaRPr lang="en-GB" dirty="0"/>
          </a:p>
          <a:p>
            <a:endParaRPr lang="en-GB" dirty="0"/>
          </a:p>
        </p:txBody>
      </p:sp>
    </p:spTree>
    <p:extLst>
      <p:ext uri="{BB962C8B-B14F-4D97-AF65-F5344CB8AC3E}">
        <p14:creationId xmlns:p14="http://schemas.microsoft.com/office/powerpoint/2010/main" val="7337642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4E9A08A4-3B9D-409A-92B1-5601806773B2}"/>
              </a:ext>
            </a:extLst>
          </p:cNvPr>
          <p:cNvSpPr>
            <a:spLocks noGrp="1"/>
          </p:cNvSpPr>
          <p:nvPr>
            <p:ph type="title"/>
          </p:nvPr>
        </p:nvSpPr>
        <p:spPr>
          <a:xfrm>
            <a:off x="534749" y="1037967"/>
            <a:ext cx="3654119" cy="4709131"/>
          </a:xfrm>
        </p:spPr>
        <p:txBody>
          <a:bodyPr anchor="ctr">
            <a:normAutofit/>
          </a:bodyPr>
          <a:lstStyle/>
          <a:p>
            <a:r>
              <a:rPr lang="pt-PT" sz="3100" dirty="0">
                <a:solidFill>
                  <a:srgbClr val="FFFEFF"/>
                </a:solidFill>
              </a:rPr>
              <a:t>Júri das Reclamações</a:t>
            </a:r>
            <a:br>
              <a:rPr lang="pt-PT" sz="3100" dirty="0">
                <a:solidFill>
                  <a:srgbClr val="FFFEFF"/>
                </a:solidFill>
              </a:rPr>
            </a:br>
            <a:r>
              <a:rPr lang="pt-PT" sz="3100" dirty="0">
                <a:solidFill>
                  <a:srgbClr val="FFFEFF"/>
                </a:solidFill>
              </a:rPr>
              <a:t>(competências)</a:t>
            </a:r>
            <a:endParaRPr lang="en-GB" sz="3100" dirty="0">
              <a:solidFill>
                <a:srgbClr val="FFFEFF"/>
              </a:solidFill>
            </a:endParaRPr>
          </a:p>
        </p:txBody>
      </p:sp>
      <p:sp>
        <p:nvSpPr>
          <p:cNvPr id="3" name="Content Placeholder 2">
            <a:extLst>
              <a:ext uri="{FF2B5EF4-FFF2-40B4-BE49-F238E27FC236}">
                <a16:creationId xmlns:a16="http://schemas.microsoft.com/office/drawing/2014/main" id="{099033FD-3EBB-40E2-92CB-1F22198457B1}"/>
              </a:ext>
            </a:extLst>
          </p:cNvPr>
          <p:cNvSpPr>
            <a:spLocks noGrp="1"/>
          </p:cNvSpPr>
          <p:nvPr>
            <p:ph idx="1"/>
          </p:nvPr>
        </p:nvSpPr>
        <p:spPr>
          <a:xfrm>
            <a:off x="4534935" y="1037968"/>
            <a:ext cx="6725899" cy="4820832"/>
          </a:xfrm>
        </p:spPr>
        <p:txBody>
          <a:bodyPr>
            <a:normAutofit/>
          </a:bodyPr>
          <a:lstStyle/>
          <a:p>
            <a:r>
              <a:rPr lang="pt-PT" dirty="0"/>
              <a:t>1 — Compete ao júri de reclamações julgar as reclamações que vierem a ser apresentadas, </a:t>
            </a:r>
            <a:r>
              <a:rPr lang="pt-PT" b="1" i="1" dirty="0"/>
              <a:t>nos termos da lei e dos regulamentos</a:t>
            </a:r>
            <a:r>
              <a:rPr lang="pt-PT" dirty="0"/>
              <a:t>, lavrando acórdão fundamentado em relação a cada uma das reclamações. </a:t>
            </a:r>
          </a:p>
          <a:p>
            <a:r>
              <a:rPr lang="pt-PT" dirty="0"/>
              <a:t>2 — Das decisões do júri de reclamações não há recurso gracioso.</a:t>
            </a:r>
            <a:endParaRPr lang="en-GB" dirty="0"/>
          </a:p>
        </p:txBody>
      </p:sp>
    </p:spTree>
    <p:extLst>
      <p:ext uri="{BB962C8B-B14F-4D97-AF65-F5344CB8AC3E}">
        <p14:creationId xmlns:p14="http://schemas.microsoft.com/office/powerpoint/2010/main" val="40236141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4E9A08A4-3B9D-409A-92B1-5601806773B2}"/>
              </a:ext>
            </a:extLst>
          </p:cNvPr>
          <p:cNvSpPr>
            <a:spLocks noGrp="1"/>
          </p:cNvSpPr>
          <p:nvPr>
            <p:ph type="title"/>
          </p:nvPr>
        </p:nvSpPr>
        <p:spPr>
          <a:xfrm>
            <a:off x="586839" y="1009397"/>
            <a:ext cx="3422709" cy="4709131"/>
          </a:xfrm>
        </p:spPr>
        <p:txBody>
          <a:bodyPr anchor="ctr">
            <a:normAutofit/>
          </a:bodyPr>
          <a:lstStyle/>
          <a:p>
            <a:r>
              <a:rPr lang="pt-PT" sz="3100" dirty="0">
                <a:solidFill>
                  <a:srgbClr val="FFFEFF"/>
                </a:solidFill>
              </a:rPr>
              <a:t>Júri das Reclamações</a:t>
            </a:r>
            <a:br>
              <a:rPr lang="pt-PT" sz="3100" dirty="0">
                <a:solidFill>
                  <a:srgbClr val="FFFEFF"/>
                </a:solidFill>
              </a:rPr>
            </a:br>
            <a:r>
              <a:rPr lang="pt-PT" sz="3100" dirty="0">
                <a:solidFill>
                  <a:srgbClr val="FFFEFF"/>
                </a:solidFill>
              </a:rPr>
              <a:t>(Composição)</a:t>
            </a:r>
            <a:endParaRPr lang="en-GB" sz="3100" dirty="0">
              <a:solidFill>
                <a:srgbClr val="FFFEFF"/>
              </a:solidFill>
            </a:endParaRPr>
          </a:p>
        </p:txBody>
      </p:sp>
      <p:sp>
        <p:nvSpPr>
          <p:cNvPr id="3" name="Content Placeholder 2">
            <a:extLst>
              <a:ext uri="{FF2B5EF4-FFF2-40B4-BE49-F238E27FC236}">
                <a16:creationId xmlns:a16="http://schemas.microsoft.com/office/drawing/2014/main" id="{099033FD-3EBB-40E2-92CB-1F22198457B1}"/>
              </a:ext>
            </a:extLst>
          </p:cNvPr>
          <p:cNvSpPr>
            <a:spLocks noGrp="1"/>
          </p:cNvSpPr>
          <p:nvPr>
            <p:ph idx="1"/>
          </p:nvPr>
        </p:nvSpPr>
        <p:spPr>
          <a:xfrm>
            <a:off x="4534935" y="1037968"/>
            <a:ext cx="6725899" cy="4820832"/>
          </a:xfrm>
        </p:spPr>
        <p:txBody>
          <a:bodyPr>
            <a:normAutofit fontScale="92500" lnSpcReduction="10000"/>
          </a:bodyPr>
          <a:lstStyle/>
          <a:p>
            <a:r>
              <a:rPr lang="pt-PT" dirty="0"/>
              <a:t>1 — Para todas as modalidades de concursos e extrações em exploração apenas há um júri de reclamações, que tem a seguinte composição:</a:t>
            </a:r>
          </a:p>
          <a:p>
            <a:r>
              <a:rPr lang="pt-PT" dirty="0"/>
              <a:t>a) Um magistrado judicial designado pela Procuradoria, que preside, com voto de qualidade em caso de empate nas votações;</a:t>
            </a:r>
          </a:p>
          <a:p>
            <a:r>
              <a:rPr lang="pt-PT" dirty="0"/>
              <a:t>b) Um representante da Secretaria da Fazenda; </a:t>
            </a:r>
          </a:p>
          <a:p>
            <a:r>
              <a:rPr lang="pt-PT" dirty="0"/>
              <a:t>c) Um representante da Secretaria Beneficiária;</a:t>
            </a:r>
          </a:p>
          <a:p>
            <a:r>
              <a:rPr lang="pt-PT" dirty="0"/>
              <a:t>d) Um representante do Operador.</a:t>
            </a:r>
          </a:p>
          <a:p>
            <a:r>
              <a:rPr lang="pt-PT" dirty="0"/>
              <a:t> 2 — Deste júri não pode fazer parte qualquer elemento que componha os restantes júris. </a:t>
            </a:r>
          </a:p>
          <a:p>
            <a:r>
              <a:rPr lang="pt-PT" dirty="0"/>
              <a:t>3 — As condições e o quantitativo das gratificações dos membros do júri de reclamações são fixados por despacho da Secretaria da Fazenda, ouvido o Operador. </a:t>
            </a:r>
          </a:p>
          <a:p>
            <a:r>
              <a:rPr lang="pt-PT" dirty="0"/>
              <a:t>Para efeitos do número 3, considera-se adequada uma gratificação mensal de 5.000 (cinco mil) reais por membro.</a:t>
            </a:r>
          </a:p>
          <a:p>
            <a:r>
              <a:rPr lang="pt-PT" dirty="0"/>
              <a:t>Estas gratificações, bem como as despesas de alimentação e transporte que se justifiquem, são suportadas pelo Operador.</a:t>
            </a:r>
            <a:endParaRPr lang="en-GB" dirty="0"/>
          </a:p>
        </p:txBody>
      </p:sp>
    </p:spTree>
    <p:extLst>
      <p:ext uri="{BB962C8B-B14F-4D97-AF65-F5344CB8AC3E}">
        <p14:creationId xmlns:p14="http://schemas.microsoft.com/office/powerpoint/2010/main" val="13977256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4E9A08A4-3B9D-409A-92B1-5601806773B2}"/>
              </a:ext>
            </a:extLst>
          </p:cNvPr>
          <p:cNvSpPr>
            <a:spLocks noGrp="1"/>
          </p:cNvSpPr>
          <p:nvPr>
            <p:ph type="title"/>
          </p:nvPr>
        </p:nvSpPr>
        <p:spPr>
          <a:xfrm>
            <a:off x="586839" y="1009397"/>
            <a:ext cx="3422709" cy="4709131"/>
          </a:xfrm>
        </p:spPr>
        <p:txBody>
          <a:bodyPr anchor="ctr">
            <a:normAutofit/>
          </a:bodyPr>
          <a:lstStyle/>
          <a:p>
            <a:r>
              <a:rPr lang="pt-PT" sz="3100" dirty="0">
                <a:solidFill>
                  <a:srgbClr val="FFFEFF"/>
                </a:solidFill>
              </a:rPr>
              <a:t>Dados a fornecer ao Governo pelo operador e respetiva periodicidade</a:t>
            </a:r>
            <a:br>
              <a:rPr lang="pt-PT" sz="3100" dirty="0">
                <a:solidFill>
                  <a:srgbClr val="FFFEFF"/>
                </a:solidFill>
              </a:rPr>
            </a:br>
            <a:endParaRPr lang="en-GB" sz="3100" dirty="0">
              <a:solidFill>
                <a:srgbClr val="FFFEFF"/>
              </a:solidFill>
            </a:endParaRPr>
          </a:p>
        </p:txBody>
      </p:sp>
      <p:sp>
        <p:nvSpPr>
          <p:cNvPr id="3" name="Content Placeholder 2">
            <a:extLst>
              <a:ext uri="{FF2B5EF4-FFF2-40B4-BE49-F238E27FC236}">
                <a16:creationId xmlns:a16="http://schemas.microsoft.com/office/drawing/2014/main" id="{099033FD-3EBB-40E2-92CB-1F22198457B1}"/>
              </a:ext>
            </a:extLst>
          </p:cNvPr>
          <p:cNvSpPr>
            <a:spLocks noGrp="1"/>
          </p:cNvSpPr>
          <p:nvPr>
            <p:ph idx="1"/>
          </p:nvPr>
        </p:nvSpPr>
        <p:spPr>
          <a:xfrm>
            <a:off x="4534935" y="1037968"/>
            <a:ext cx="6725899" cy="4820832"/>
          </a:xfrm>
        </p:spPr>
        <p:txBody>
          <a:bodyPr>
            <a:normAutofit/>
          </a:bodyPr>
          <a:lstStyle/>
          <a:p>
            <a:r>
              <a:rPr lang="pt-PT" dirty="0"/>
              <a:t>1. O Operador deve entregar, mensalmente até ao décimo dia seguinte ao mês de em questão, informação sobre o número total de apostas e respetivo valor para todas as modalidades em exploração.</a:t>
            </a:r>
          </a:p>
          <a:p>
            <a:r>
              <a:rPr lang="pt-PT" dirty="0"/>
              <a:t>2. O Operador deve entregar o mapa de cálculo da parte da arrecadação mensal que é destinada por Lei ao Estado</a:t>
            </a:r>
          </a:p>
          <a:p>
            <a:r>
              <a:rPr lang="pt-PT" dirty="0"/>
              <a:t>3. O Operador deve entregar o relatório anual das suas atividades, bem assim como efetuar a prestação de contas.</a:t>
            </a:r>
          </a:p>
          <a:p>
            <a:r>
              <a:rPr lang="pt-PT" dirty="0"/>
              <a:t>4. O Operador deve disponibilizar toda a informação sobre qualquer evento específico que lhe for solicitada pelo Estado.</a:t>
            </a:r>
          </a:p>
          <a:p>
            <a:r>
              <a:rPr lang="pt-PT" dirty="0"/>
              <a:t>Publicidade e Integridade interessam não apenas ao Estado, mas, sobretudo, ao Operador, principalmente por se tratar de parceria com empresa listada em bolsa e pela evidente necessidade de construção de reputação, em um mercado bastante mal visto no Brasil.</a:t>
            </a:r>
            <a:endParaRPr lang="en-GB" dirty="0"/>
          </a:p>
        </p:txBody>
      </p:sp>
    </p:spTree>
    <p:extLst>
      <p:ext uri="{BB962C8B-B14F-4D97-AF65-F5344CB8AC3E}">
        <p14:creationId xmlns:p14="http://schemas.microsoft.com/office/powerpoint/2010/main" val="3113356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0171909B-2D28-4859-AF87-5DC517322A03}"/>
              </a:ext>
            </a:extLst>
          </p:cNvPr>
          <p:cNvSpPr>
            <a:spLocks noGrp="1"/>
          </p:cNvSpPr>
          <p:nvPr>
            <p:ph type="title"/>
          </p:nvPr>
        </p:nvSpPr>
        <p:spPr>
          <a:xfrm>
            <a:off x="412202" y="1037967"/>
            <a:ext cx="4044040" cy="4709131"/>
          </a:xfrm>
        </p:spPr>
        <p:txBody>
          <a:bodyPr anchor="ctr">
            <a:normAutofit/>
          </a:bodyPr>
          <a:lstStyle/>
          <a:p>
            <a:r>
              <a:rPr lang="pt-PT" b="1" u="sng" dirty="0">
                <a:solidFill>
                  <a:srgbClr val="FFFEFF"/>
                </a:solidFill>
              </a:rPr>
              <a:t>Marcos de Regulação</a:t>
            </a:r>
            <a:endParaRPr lang="en-GB" b="1" u="sng" dirty="0">
              <a:solidFill>
                <a:srgbClr val="FFFEFF"/>
              </a:solidFill>
            </a:endParaRPr>
          </a:p>
        </p:txBody>
      </p:sp>
      <p:sp>
        <p:nvSpPr>
          <p:cNvPr id="3" name="Content Placeholder 2">
            <a:extLst>
              <a:ext uri="{FF2B5EF4-FFF2-40B4-BE49-F238E27FC236}">
                <a16:creationId xmlns:a16="http://schemas.microsoft.com/office/drawing/2014/main" id="{00058A71-3082-405B-8CE3-26A08C01C97B}"/>
              </a:ext>
            </a:extLst>
          </p:cNvPr>
          <p:cNvSpPr>
            <a:spLocks noGrp="1"/>
          </p:cNvSpPr>
          <p:nvPr>
            <p:ph idx="1"/>
          </p:nvPr>
        </p:nvSpPr>
        <p:spPr>
          <a:xfrm>
            <a:off x="4534935" y="1037968"/>
            <a:ext cx="6725899" cy="4820832"/>
          </a:xfrm>
        </p:spPr>
        <p:txBody>
          <a:bodyPr>
            <a:normAutofit fontScale="70000" lnSpcReduction="20000"/>
          </a:bodyPr>
          <a:lstStyle/>
          <a:p>
            <a:r>
              <a:rPr lang="pt-PT" sz="2000" dirty="0">
                <a:latin typeface="Arial" panose="020B0604020202020204" pitchFamily="34" charset="0"/>
                <a:cs typeface="Arial" panose="020B0604020202020204" pitchFamily="34" charset="0"/>
              </a:rPr>
              <a:t>1. Primeiro passo: aperfeiçoar a vigente lei de loterias na Assembleia Legislativa de São Paulo, de acordo com as melhores práticas internacionais, inclusive considerando alocação orçamentária (advinda da arrecadação lotérica) para a regulação e fiscalização das modalidades lotéricas;</a:t>
            </a:r>
          </a:p>
          <a:p>
            <a:r>
              <a:rPr lang="pt-PT" sz="2000" dirty="0">
                <a:latin typeface="Arial" panose="020B0604020202020204" pitchFamily="34" charset="0"/>
                <a:cs typeface="Arial" panose="020B0604020202020204" pitchFamily="34" charset="0"/>
              </a:rPr>
              <a:t>2. Segundo passo: publicar Edital de Licitação com exigência de certificações (na operação) que deverão ser obtidas em um determinado prazo, de capital e de garantia para assegurar cumprimento dos investimentos. Pode-se também exigir experiência de operação similar em outros mercados regulados. Junto com esse Edital sugere</a:t>
            </a:r>
            <a:r>
              <a:rPr lang="en-US" sz="2000" dirty="0">
                <a:latin typeface="Arial" panose="020B0604020202020204" pitchFamily="34" charset="0"/>
                <a:cs typeface="Arial" panose="020B0604020202020204" pitchFamily="34" charset="0"/>
              </a:rPr>
              <a:t>-</a:t>
            </a:r>
            <a:r>
              <a:rPr lang="pt-PT" sz="2000" dirty="0">
                <a:latin typeface="Arial" panose="020B0604020202020204" pitchFamily="34" charset="0"/>
                <a:cs typeface="Arial" panose="020B0604020202020204" pitchFamily="34" charset="0"/>
              </a:rPr>
              <a:t>se publicar a implantação da </a:t>
            </a:r>
            <a:r>
              <a:rPr lang="pt-PT" sz="2000" b="1" i="1" u="sng" dirty="0">
                <a:latin typeface="Arial" panose="020B0604020202020204" pitchFamily="34" charset="0"/>
                <a:cs typeface="Arial" panose="020B0604020202020204" pitchFamily="34" charset="0"/>
              </a:rPr>
              <a:t>Comissão de Licitação </a:t>
            </a:r>
            <a:r>
              <a:rPr lang="pt-PT" sz="2000" dirty="0">
                <a:latin typeface="Arial" panose="020B0604020202020204" pitchFamily="34" charset="0"/>
                <a:cs typeface="Arial" panose="020B0604020202020204" pitchFamily="34" charset="0"/>
              </a:rPr>
              <a:t>(servidores da Fazenda e da Procuradoria presentes). </a:t>
            </a:r>
          </a:p>
          <a:p>
            <a:r>
              <a:rPr lang="pt-PT" sz="2000" dirty="0">
                <a:latin typeface="Arial" panose="020B0604020202020204" pitchFamily="34" charset="0"/>
                <a:cs typeface="Arial" panose="020B0604020202020204" pitchFamily="34" charset="0"/>
              </a:rPr>
              <a:t>3. Terceiro passo: estabelecer por meio do Poder Executivo </a:t>
            </a:r>
            <a:r>
              <a:rPr lang="pt-PT" sz="2000" b="1" i="1" u="sng" dirty="0">
                <a:latin typeface="Arial" panose="020B0604020202020204" pitchFamily="34" charset="0"/>
                <a:cs typeface="Arial" panose="020B0604020202020204" pitchFamily="34" charset="0"/>
              </a:rPr>
              <a:t>regulamentos</a:t>
            </a:r>
            <a:r>
              <a:rPr lang="pt-PT" sz="2000" dirty="0">
                <a:latin typeface="Arial" panose="020B0604020202020204" pitchFamily="34" charset="0"/>
                <a:cs typeface="Arial" panose="020B0604020202020204" pitchFamily="34" charset="0"/>
              </a:rPr>
              <a:t> (</a:t>
            </a:r>
            <a:r>
              <a:rPr lang="pt-PT" sz="2000" b="1" dirty="0">
                <a:latin typeface="Arial" panose="020B0604020202020204" pitchFamily="34" charset="0"/>
                <a:cs typeface="Arial" panose="020B0604020202020204" pitchFamily="34" charset="0"/>
              </a:rPr>
              <a:t>Decretos e Portarias</a:t>
            </a:r>
            <a:r>
              <a:rPr lang="pt-PT" sz="2000" dirty="0">
                <a:latin typeface="Arial" panose="020B0604020202020204" pitchFamily="34" charset="0"/>
                <a:cs typeface="Arial" panose="020B0604020202020204" pitchFamily="34" charset="0"/>
              </a:rPr>
              <a:t>)  e uma  </a:t>
            </a:r>
            <a:r>
              <a:rPr lang="pt-PT" sz="2000" b="1" i="1" u="sng" dirty="0">
                <a:latin typeface="Arial" panose="020B0604020202020204" pitchFamily="34" charset="0"/>
                <a:cs typeface="Arial" panose="020B0604020202020204" pitchFamily="34" charset="0"/>
              </a:rPr>
              <a:t>Comissão Permanente de Fiscalizaçã</a:t>
            </a:r>
            <a:r>
              <a:rPr lang="pt-PT" sz="2000" b="1" i="1" dirty="0">
                <a:latin typeface="Arial" panose="020B0604020202020204" pitchFamily="34" charset="0"/>
                <a:cs typeface="Arial" panose="020B0604020202020204" pitchFamily="34" charset="0"/>
              </a:rPr>
              <a:t>o (CPF) - </a:t>
            </a:r>
            <a:r>
              <a:rPr lang="pt-PT" sz="2000" i="1" dirty="0">
                <a:latin typeface="Arial" panose="020B0604020202020204" pitchFamily="34" charset="0"/>
                <a:cs typeface="Arial" panose="020B0604020202020204" pitchFamily="34" charset="0"/>
              </a:rPr>
              <a:t>constituída por três servidores efetivos </a:t>
            </a:r>
            <a:r>
              <a:rPr lang="en-US" sz="2000" i="1" dirty="0">
                <a:latin typeface="Arial" panose="020B0604020202020204" pitchFamily="34" charset="0"/>
                <a:cs typeface="Arial" panose="020B0604020202020204" pitchFamily="34" charset="0"/>
              </a:rPr>
              <a:t>–</a:t>
            </a:r>
            <a:r>
              <a:rPr lang="pt-PT" sz="2000" i="1" dirty="0">
                <a:latin typeface="Arial" panose="020B0604020202020204" pitchFamily="34" charset="0"/>
                <a:cs typeface="Arial" panose="020B0604020202020204" pitchFamily="34" charset="0"/>
              </a:rPr>
              <a:t> um da Procuradoria, um da Fazenda e um da Secretaria beneficiada pela Loteria</a:t>
            </a:r>
            <a:r>
              <a:rPr lang="pt-PT" sz="2000" b="1" i="1" dirty="0">
                <a:latin typeface="Arial" panose="020B0604020202020204" pitchFamily="34" charset="0"/>
                <a:cs typeface="Arial" panose="020B0604020202020204" pitchFamily="34" charset="0"/>
              </a:rPr>
              <a:t> - </a:t>
            </a:r>
            <a:r>
              <a:rPr lang="pt-PT" sz="2000" dirty="0">
                <a:latin typeface="Arial" panose="020B0604020202020204" pitchFamily="34" charset="0"/>
                <a:cs typeface="Arial" panose="020B0604020202020204" pitchFamily="34" charset="0"/>
              </a:rPr>
              <a:t> </a:t>
            </a:r>
            <a:r>
              <a:rPr lang="pt-BR" sz="2000" dirty="0"/>
              <a:t>para regular e fiscalizar as apostas esportivas de quota fixa no canal virtual. </a:t>
            </a:r>
          </a:p>
          <a:p>
            <a:r>
              <a:rPr lang="pt-BR" sz="2000" dirty="0">
                <a:latin typeface="Arial" panose="020B0604020202020204" pitchFamily="34" charset="0"/>
                <a:cs typeface="Arial" panose="020B0604020202020204" pitchFamily="34" charset="0"/>
              </a:rPr>
              <a:t>Obs.: a </a:t>
            </a:r>
            <a:r>
              <a:rPr lang="pt-BR" sz="2000" b="1" i="1" dirty="0">
                <a:latin typeface="Arial" panose="020B0604020202020204" pitchFamily="34" charset="0"/>
                <a:cs typeface="Arial" panose="020B0604020202020204" pitchFamily="34" charset="0"/>
              </a:rPr>
              <a:t>Comissão de Licitação</a:t>
            </a:r>
            <a:r>
              <a:rPr lang="pt-BR" sz="2000" dirty="0">
                <a:latin typeface="Arial" panose="020B0604020202020204" pitchFamily="34" charset="0"/>
                <a:cs typeface="Arial" panose="020B0604020202020204" pitchFamily="34" charset="0"/>
              </a:rPr>
              <a:t> deve ser composta de servidores diferentes da </a:t>
            </a:r>
            <a:r>
              <a:rPr lang="pt-BR" sz="2000" b="1" i="1" dirty="0">
                <a:latin typeface="Arial" panose="020B0604020202020204" pitchFamily="34" charset="0"/>
                <a:cs typeface="Arial" panose="020B0604020202020204" pitchFamily="34" charset="0"/>
              </a:rPr>
              <a:t>Comissão de Fiscalização, </a:t>
            </a:r>
            <a:r>
              <a:rPr lang="pt-BR" sz="2000" dirty="0">
                <a:latin typeface="Arial" panose="020B0604020202020204" pitchFamily="34" charset="0"/>
                <a:cs typeface="Arial" panose="020B0604020202020204" pitchFamily="34" charset="0"/>
              </a:rPr>
              <a:t>a fim de evitar captura.</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857760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58986C43-C0BD-41D8-B26F-D68B12AD3F3F}"/>
              </a:ext>
            </a:extLst>
          </p:cNvPr>
          <p:cNvSpPr>
            <a:spLocks noGrp="1"/>
          </p:cNvSpPr>
          <p:nvPr>
            <p:ph type="title"/>
          </p:nvPr>
        </p:nvSpPr>
        <p:spPr>
          <a:xfrm>
            <a:off x="490187" y="993407"/>
            <a:ext cx="3876930" cy="4709131"/>
          </a:xfrm>
        </p:spPr>
        <p:txBody>
          <a:bodyPr anchor="ctr">
            <a:normAutofit/>
          </a:bodyPr>
          <a:lstStyle/>
          <a:p>
            <a:r>
              <a:rPr lang="pt-PT" sz="3200" dirty="0">
                <a:solidFill>
                  <a:srgbClr val="FFFEFF"/>
                </a:solidFill>
              </a:rPr>
              <a:t>Disponibilidade de acesso aos sistemas do Operador</a:t>
            </a:r>
            <a:endParaRPr lang="en-GB" sz="3200" dirty="0">
              <a:solidFill>
                <a:srgbClr val="FFFEFF"/>
              </a:solidFill>
            </a:endParaRPr>
          </a:p>
        </p:txBody>
      </p:sp>
      <p:sp>
        <p:nvSpPr>
          <p:cNvPr id="3" name="Content Placeholder 2">
            <a:extLst>
              <a:ext uri="{FF2B5EF4-FFF2-40B4-BE49-F238E27FC236}">
                <a16:creationId xmlns:a16="http://schemas.microsoft.com/office/drawing/2014/main" id="{A7DEC4A3-8FF0-42FF-8914-E2AD94030D14}"/>
              </a:ext>
            </a:extLst>
          </p:cNvPr>
          <p:cNvSpPr>
            <a:spLocks noGrp="1"/>
          </p:cNvSpPr>
          <p:nvPr>
            <p:ph idx="1"/>
          </p:nvPr>
        </p:nvSpPr>
        <p:spPr>
          <a:xfrm>
            <a:off x="4534935" y="1037968"/>
            <a:ext cx="6725899" cy="4820832"/>
          </a:xfrm>
        </p:spPr>
        <p:txBody>
          <a:bodyPr>
            <a:normAutofit/>
          </a:bodyPr>
          <a:lstStyle/>
          <a:p>
            <a:r>
              <a:rPr lang="pt-PT" sz="1800" dirty="0">
                <a:latin typeface="Arial" panose="020B0604020202020204" pitchFamily="34" charset="0"/>
                <a:cs typeface="Arial" panose="020B0604020202020204" pitchFamily="34" charset="0"/>
              </a:rPr>
              <a:t>1. O Operador deve disponibilizar acesso aos seus sistemas informáticos de exploração de jogos e da contabilidade para atos de fiscalização e auditoria pelos órgãos da administração pública competentes para o efeito;</a:t>
            </a:r>
          </a:p>
          <a:p>
            <a:r>
              <a:rPr lang="pt-PT" sz="1800" dirty="0">
                <a:latin typeface="Arial" panose="020B0604020202020204" pitchFamily="34" charset="0"/>
                <a:cs typeface="Arial" panose="020B0604020202020204" pitchFamily="34" charset="0"/>
              </a:rPr>
              <a:t>2. As chaves de acesso aos sistemas para o disposto no número anterior devem ser encriptadas e enviadas para os representantes daqueles órgãos, expressamente mandatados para o efeito;</a:t>
            </a:r>
          </a:p>
          <a:p>
            <a:r>
              <a:rPr lang="pt-PT" sz="1800" dirty="0">
                <a:latin typeface="Arial" panose="020B0604020202020204" pitchFamily="34" charset="0"/>
                <a:cs typeface="Arial" panose="020B0604020202020204" pitchFamily="34" charset="0"/>
              </a:rPr>
              <a:t>3. O Operador deve manter uma base de registos de </a:t>
            </a:r>
            <a:r>
              <a:rPr lang="pt-PT" sz="1800" dirty="0" err="1">
                <a:latin typeface="Arial" panose="020B0604020202020204" pitchFamily="34" charset="0"/>
                <a:cs typeface="Arial" panose="020B0604020202020204" pitchFamily="34" charset="0"/>
              </a:rPr>
              <a:t>logs</a:t>
            </a:r>
            <a:r>
              <a:rPr lang="pt-PT" sz="1800" dirty="0">
                <a:latin typeface="Arial" panose="020B0604020202020204" pitchFamily="34" charset="0"/>
                <a:cs typeface="Arial" panose="020B0604020202020204" pitchFamily="34" charset="0"/>
              </a:rPr>
              <a:t> do sistema;</a:t>
            </a:r>
          </a:p>
          <a:p>
            <a:r>
              <a:rPr lang="pt-PT" sz="1800" dirty="0">
                <a:latin typeface="Arial" panose="020B0604020202020204" pitchFamily="34" charset="0"/>
                <a:cs typeface="Arial" panose="020B0604020202020204" pitchFamily="34" charset="0"/>
              </a:rPr>
              <a:t>4. Obrigação de guarda de dados</a:t>
            </a: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169568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58986C43-C0BD-41D8-B26F-D68B12AD3F3F}"/>
              </a:ext>
            </a:extLst>
          </p:cNvPr>
          <p:cNvSpPr>
            <a:spLocks noGrp="1"/>
          </p:cNvSpPr>
          <p:nvPr>
            <p:ph type="title"/>
          </p:nvPr>
        </p:nvSpPr>
        <p:spPr>
          <a:xfrm>
            <a:off x="771148" y="1037967"/>
            <a:ext cx="3406579" cy="4709131"/>
          </a:xfrm>
        </p:spPr>
        <p:txBody>
          <a:bodyPr anchor="ctr">
            <a:normAutofit/>
          </a:bodyPr>
          <a:lstStyle/>
          <a:p>
            <a:r>
              <a:rPr lang="pt-PT" sz="4100" dirty="0">
                <a:solidFill>
                  <a:srgbClr val="FFFEFF"/>
                </a:solidFill>
              </a:rPr>
              <a:t>Obrigação de guarda de dados</a:t>
            </a:r>
            <a:endParaRPr lang="en-GB" sz="4100" dirty="0">
              <a:solidFill>
                <a:srgbClr val="FFFEFF"/>
              </a:solidFill>
            </a:endParaRPr>
          </a:p>
        </p:txBody>
      </p:sp>
      <p:sp>
        <p:nvSpPr>
          <p:cNvPr id="3" name="Content Placeholder 2">
            <a:extLst>
              <a:ext uri="{FF2B5EF4-FFF2-40B4-BE49-F238E27FC236}">
                <a16:creationId xmlns:a16="http://schemas.microsoft.com/office/drawing/2014/main" id="{A7DEC4A3-8FF0-42FF-8914-E2AD94030D14}"/>
              </a:ext>
            </a:extLst>
          </p:cNvPr>
          <p:cNvSpPr>
            <a:spLocks noGrp="1"/>
          </p:cNvSpPr>
          <p:nvPr>
            <p:ph idx="1"/>
          </p:nvPr>
        </p:nvSpPr>
        <p:spPr>
          <a:xfrm>
            <a:off x="4534935" y="1037968"/>
            <a:ext cx="6725899" cy="4820832"/>
          </a:xfrm>
        </p:spPr>
        <p:txBody>
          <a:bodyPr>
            <a:normAutofit/>
          </a:bodyPr>
          <a:lstStyle/>
          <a:p>
            <a:r>
              <a:rPr lang="pt-PT" sz="1800" dirty="0">
                <a:latin typeface="Arial" panose="020B0604020202020204" pitchFamily="34" charset="0"/>
                <a:cs typeface="Arial" panose="020B0604020202020204" pitchFamily="34" charset="0"/>
              </a:rPr>
              <a:t>1. O Operador deve manter todos os dados de apostas dos diferentes concursos e sorteios por um período mínimo de cinco anos;</a:t>
            </a:r>
          </a:p>
          <a:p>
            <a:r>
              <a:rPr lang="pt-PT" sz="1800" dirty="0">
                <a:latin typeface="Arial" panose="020B0604020202020204" pitchFamily="34" charset="0"/>
                <a:cs typeface="Arial" panose="020B0604020202020204" pitchFamily="34" charset="0"/>
              </a:rPr>
              <a:t>2. O Operador deve guardar os dados pessoais dos jogadores, sempre que legalmente exigíveis, por um período mínimo de 5 anos;</a:t>
            </a:r>
          </a:p>
          <a:p>
            <a:r>
              <a:rPr lang="pt-PT" sz="1800" dirty="0">
                <a:latin typeface="Arial" panose="020B0604020202020204" pitchFamily="34" charset="0"/>
                <a:cs typeface="Arial" panose="020B0604020202020204" pitchFamily="34" charset="0"/>
              </a:rPr>
              <a:t>3. O Operador deve observar as melhores práticas de guarda dos dados acima referidos;</a:t>
            </a:r>
          </a:p>
          <a:p>
            <a:r>
              <a:rPr lang="pt-PT" sz="1800" dirty="0">
                <a:latin typeface="Arial" panose="020B0604020202020204" pitchFamily="34" charset="0"/>
                <a:cs typeface="Arial" panose="020B0604020202020204" pitchFamily="34" charset="0"/>
              </a:rPr>
              <a:t>4. O Operador deve entregar ao Regulador cópia do seu Sistema de Gestão de Segurança de Informação, em que a guarda dos dados referidos nos números anteriores estejam expressamente prevista.</a:t>
            </a: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39871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58986C43-C0BD-41D8-B26F-D68B12AD3F3F}"/>
              </a:ext>
            </a:extLst>
          </p:cNvPr>
          <p:cNvSpPr>
            <a:spLocks noGrp="1"/>
          </p:cNvSpPr>
          <p:nvPr>
            <p:ph type="title"/>
          </p:nvPr>
        </p:nvSpPr>
        <p:spPr>
          <a:xfrm>
            <a:off x="771148" y="1037967"/>
            <a:ext cx="3406579" cy="4709131"/>
          </a:xfrm>
        </p:spPr>
        <p:txBody>
          <a:bodyPr anchor="ctr">
            <a:normAutofit/>
          </a:bodyPr>
          <a:lstStyle/>
          <a:p>
            <a:r>
              <a:rPr lang="pt-PT" sz="4100" dirty="0">
                <a:solidFill>
                  <a:srgbClr val="FFFEFF"/>
                </a:solidFill>
              </a:rPr>
              <a:t>EM RESUMO:</a:t>
            </a:r>
            <a:endParaRPr lang="en-GB" sz="4100" dirty="0">
              <a:solidFill>
                <a:srgbClr val="FFFEFF"/>
              </a:solidFill>
            </a:endParaRPr>
          </a:p>
        </p:txBody>
      </p:sp>
      <p:sp>
        <p:nvSpPr>
          <p:cNvPr id="3" name="Content Placeholder 2">
            <a:extLst>
              <a:ext uri="{FF2B5EF4-FFF2-40B4-BE49-F238E27FC236}">
                <a16:creationId xmlns:a16="http://schemas.microsoft.com/office/drawing/2014/main" id="{A7DEC4A3-8FF0-42FF-8914-E2AD94030D14}"/>
              </a:ext>
            </a:extLst>
          </p:cNvPr>
          <p:cNvSpPr>
            <a:spLocks noGrp="1"/>
          </p:cNvSpPr>
          <p:nvPr>
            <p:ph idx="1"/>
          </p:nvPr>
        </p:nvSpPr>
        <p:spPr>
          <a:xfrm>
            <a:off x="4534935" y="1037968"/>
            <a:ext cx="7162701" cy="4820832"/>
          </a:xfrm>
        </p:spPr>
        <p:txBody>
          <a:bodyPr>
            <a:normAutofit fontScale="92500" lnSpcReduction="20000"/>
          </a:bodyPr>
          <a:lstStyle/>
          <a:p>
            <a:r>
              <a:rPr lang="pt-PT" sz="1800" dirty="0">
                <a:latin typeface="Arial" panose="020B0604020202020204" pitchFamily="34" charset="0"/>
                <a:cs typeface="Arial" panose="020B0604020202020204" pitchFamily="34" charset="0"/>
              </a:rPr>
              <a:t>1. O  que o Estado precisa para regular e fiscalizar?</a:t>
            </a:r>
          </a:p>
          <a:p>
            <a:r>
              <a:rPr lang="pt-PT" sz="1800" dirty="0">
                <a:latin typeface="Arial" panose="020B0604020202020204" pitchFamily="34" charset="0"/>
                <a:cs typeface="Arial" panose="020B0604020202020204" pitchFamily="34" charset="0"/>
              </a:rPr>
              <a:t>Primeiro, aperfeiçoar a atual Lei na Assembleia; </a:t>
            </a:r>
          </a:p>
          <a:p>
            <a:r>
              <a:rPr lang="pt-PT" sz="1800" dirty="0">
                <a:latin typeface="Arial" panose="020B0604020202020204" pitchFamily="34" charset="0"/>
                <a:cs typeface="Arial" panose="020B0604020202020204" pitchFamily="34" charset="0"/>
              </a:rPr>
              <a:t> Segundo, publicar o Edital e constituir a Comissão de Licitação, por regulamento;</a:t>
            </a:r>
          </a:p>
          <a:p>
            <a:r>
              <a:rPr lang="pt-PT" sz="1800" dirty="0">
                <a:latin typeface="Arial" panose="020B0604020202020204" pitchFamily="34" charset="0"/>
                <a:cs typeface="Arial" panose="020B0604020202020204" pitchFamily="34" charset="0"/>
              </a:rPr>
              <a:t>Terceiro, constituir uma Comissão Permanente de Fiscalização, por regulamento;</a:t>
            </a:r>
          </a:p>
          <a:p>
            <a:r>
              <a:rPr lang="pt-PT" sz="1800" dirty="0">
                <a:latin typeface="Arial" panose="020B0604020202020204" pitchFamily="34" charset="0"/>
                <a:cs typeface="Arial" panose="020B0604020202020204" pitchFamily="34" charset="0"/>
              </a:rPr>
              <a:t>Quarto, publicar os regulamentos das modalidades </a:t>
            </a:r>
            <a:r>
              <a:rPr lang="pt-PT" sz="1800" dirty="0" err="1">
                <a:latin typeface="Arial" panose="020B0604020202020204" pitchFamily="34" charset="0"/>
                <a:cs typeface="Arial" panose="020B0604020202020204" pitchFamily="34" charset="0"/>
              </a:rPr>
              <a:t>lotéricas</a:t>
            </a:r>
            <a:r>
              <a:rPr lang="pt-PT" sz="1800" dirty="0">
                <a:latin typeface="Arial" panose="020B0604020202020204" pitchFamily="34" charset="0"/>
                <a:cs typeface="Arial" panose="020B0604020202020204" pitchFamily="34" charset="0"/>
              </a:rPr>
              <a:t> constantes na Lei;</a:t>
            </a:r>
          </a:p>
          <a:p>
            <a:r>
              <a:rPr lang="pt-PT" sz="1800" dirty="0">
                <a:latin typeface="Arial" panose="020B0604020202020204" pitchFamily="34" charset="0"/>
                <a:cs typeface="Arial" panose="020B0604020202020204" pitchFamily="34" charset="0"/>
              </a:rPr>
              <a:t>Quinto, constituir três júris: um para modalidades de Concursos  (Sorteio de Números), outro para Extração (Instantânea e Aposta Esportiva Cota Fixa no canal físico) e um outro para Reclamação.</a:t>
            </a:r>
          </a:p>
          <a:p>
            <a:r>
              <a:rPr lang="pt-PT" sz="1800" dirty="0">
                <a:latin typeface="Arial" panose="020B0604020202020204" pitchFamily="34" charset="0"/>
                <a:cs typeface="Arial" panose="020B0604020202020204" pitchFamily="34" charset="0"/>
              </a:rPr>
              <a:t>Ademais, é seguir as regras e se capacitar; fundamental atrair quem saiba fazer (operar e regular) e atue com as boas práticas, no intuito de ajudar o Estado nessa regulação e fiscalização.</a:t>
            </a:r>
          </a:p>
        </p:txBody>
      </p:sp>
    </p:spTree>
    <p:extLst>
      <p:ext uri="{BB962C8B-B14F-4D97-AF65-F5344CB8AC3E}">
        <p14:creationId xmlns:p14="http://schemas.microsoft.com/office/powerpoint/2010/main" val="25850293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58986C43-C0BD-41D8-B26F-D68B12AD3F3F}"/>
              </a:ext>
            </a:extLst>
          </p:cNvPr>
          <p:cNvSpPr>
            <a:spLocks noGrp="1"/>
          </p:cNvSpPr>
          <p:nvPr>
            <p:ph type="title"/>
          </p:nvPr>
        </p:nvSpPr>
        <p:spPr>
          <a:xfrm>
            <a:off x="771148" y="1037967"/>
            <a:ext cx="3406579" cy="4709131"/>
          </a:xfrm>
        </p:spPr>
        <p:txBody>
          <a:bodyPr anchor="ctr">
            <a:normAutofit/>
          </a:bodyPr>
          <a:lstStyle/>
          <a:p>
            <a:r>
              <a:rPr lang="pt-PT" sz="4100" dirty="0">
                <a:solidFill>
                  <a:srgbClr val="FFFEFF"/>
                </a:solidFill>
              </a:rPr>
              <a:t>:</a:t>
            </a:r>
            <a:endParaRPr lang="en-GB" sz="4100" dirty="0">
              <a:solidFill>
                <a:srgbClr val="FFFEFF"/>
              </a:solidFill>
            </a:endParaRPr>
          </a:p>
        </p:txBody>
      </p:sp>
      <p:sp>
        <p:nvSpPr>
          <p:cNvPr id="3" name="Content Placeholder 2">
            <a:extLst>
              <a:ext uri="{FF2B5EF4-FFF2-40B4-BE49-F238E27FC236}">
                <a16:creationId xmlns:a16="http://schemas.microsoft.com/office/drawing/2014/main" id="{A7DEC4A3-8FF0-42FF-8914-E2AD94030D14}"/>
              </a:ext>
            </a:extLst>
          </p:cNvPr>
          <p:cNvSpPr>
            <a:spLocks noGrp="1"/>
          </p:cNvSpPr>
          <p:nvPr>
            <p:ph idx="1"/>
          </p:nvPr>
        </p:nvSpPr>
        <p:spPr>
          <a:xfrm>
            <a:off x="4311414" y="1037967"/>
            <a:ext cx="7653595" cy="5467733"/>
          </a:xfrm>
        </p:spPr>
        <p:txBody>
          <a:bodyPr>
            <a:normAutofit fontScale="85000" lnSpcReduction="20000"/>
          </a:bodyPr>
          <a:lstStyle/>
          <a:p>
            <a:pPr marL="0" indent="0">
              <a:buNone/>
            </a:pPr>
            <a:endParaRPr lang="pt-PT" sz="6000" dirty="0">
              <a:latin typeface="Arial" panose="020B0604020202020204" pitchFamily="34" charset="0"/>
              <a:cs typeface="Arial" panose="020B0604020202020204" pitchFamily="34" charset="0"/>
            </a:endParaRPr>
          </a:p>
          <a:p>
            <a:pPr marL="0" indent="0">
              <a:buNone/>
            </a:pPr>
            <a:r>
              <a:rPr lang="pt-PT" sz="6000" dirty="0">
                <a:latin typeface="Arial" panose="020B0604020202020204" pitchFamily="34" charset="0"/>
                <a:cs typeface="Arial" panose="020B0604020202020204" pitchFamily="34" charset="0"/>
              </a:rPr>
              <a:t> MUITO OBRIGADO! </a:t>
            </a:r>
          </a:p>
          <a:p>
            <a:pPr marL="0" indent="0">
              <a:buNone/>
            </a:pPr>
            <a:r>
              <a:rPr lang="pt-PT" sz="6000" dirty="0">
                <a:latin typeface="Arial" panose="020B0604020202020204" pitchFamily="34" charset="0"/>
                <a:cs typeface="Arial" panose="020B0604020202020204" pitchFamily="34" charset="0"/>
              </a:rPr>
              <a:t>SERÁ UMA HONRA PARTICIPAR DA IMPLANTAÇÃO DA LOTERIA  DE SP!</a:t>
            </a:r>
          </a:p>
          <a:p>
            <a:endParaRPr lang="pt-PT" sz="6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1044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0171909B-2D28-4859-AF87-5DC517322A03}"/>
              </a:ext>
            </a:extLst>
          </p:cNvPr>
          <p:cNvSpPr>
            <a:spLocks noGrp="1"/>
          </p:cNvSpPr>
          <p:nvPr>
            <p:ph type="title"/>
          </p:nvPr>
        </p:nvSpPr>
        <p:spPr>
          <a:xfrm>
            <a:off x="412202" y="1037967"/>
            <a:ext cx="4044040" cy="4709131"/>
          </a:xfrm>
        </p:spPr>
        <p:txBody>
          <a:bodyPr anchor="ctr">
            <a:normAutofit/>
          </a:bodyPr>
          <a:lstStyle/>
          <a:p>
            <a:r>
              <a:rPr lang="pt-PT" b="1" u="sng" dirty="0">
                <a:solidFill>
                  <a:srgbClr val="FFFEFF"/>
                </a:solidFill>
              </a:rPr>
              <a:t>Marcos de Regulação</a:t>
            </a:r>
            <a:endParaRPr lang="en-GB" b="1" u="sng" dirty="0">
              <a:solidFill>
                <a:srgbClr val="FFFEFF"/>
              </a:solidFill>
            </a:endParaRPr>
          </a:p>
        </p:txBody>
      </p:sp>
      <p:sp>
        <p:nvSpPr>
          <p:cNvPr id="3" name="Content Placeholder 2">
            <a:extLst>
              <a:ext uri="{FF2B5EF4-FFF2-40B4-BE49-F238E27FC236}">
                <a16:creationId xmlns:a16="http://schemas.microsoft.com/office/drawing/2014/main" id="{00058A71-3082-405B-8CE3-26A08C01C97B}"/>
              </a:ext>
            </a:extLst>
          </p:cNvPr>
          <p:cNvSpPr>
            <a:spLocks noGrp="1"/>
          </p:cNvSpPr>
          <p:nvPr>
            <p:ph idx="1"/>
          </p:nvPr>
        </p:nvSpPr>
        <p:spPr>
          <a:xfrm>
            <a:off x="4534935" y="1037968"/>
            <a:ext cx="6725899" cy="5434313"/>
          </a:xfrm>
        </p:spPr>
        <p:txBody>
          <a:bodyPr>
            <a:normAutofit fontScale="70000" lnSpcReduction="20000"/>
          </a:bodyPr>
          <a:lstStyle/>
          <a:p>
            <a:r>
              <a:rPr lang="pt-PT" sz="2000" dirty="0">
                <a:latin typeface="Arial" panose="020B0604020202020204" pitchFamily="34" charset="0"/>
                <a:cs typeface="Arial" panose="020B0604020202020204" pitchFamily="34" charset="0"/>
              </a:rPr>
              <a:t>4. Quarto passo: implantar por meio da </a:t>
            </a:r>
            <a:r>
              <a:rPr lang="pt-PT" sz="2000" b="1" i="1" dirty="0">
                <a:latin typeface="Arial" panose="020B0604020202020204" pitchFamily="34" charset="0"/>
                <a:cs typeface="Arial" panose="020B0604020202020204" pitchFamily="34" charset="0"/>
              </a:rPr>
              <a:t>CPF </a:t>
            </a:r>
            <a:r>
              <a:rPr lang="pt-PT" sz="2000" dirty="0">
                <a:latin typeface="Arial" panose="020B0604020202020204" pitchFamily="34" charset="0"/>
                <a:cs typeface="Arial" panose="020B0604020202020204" pitchFamily="34" charset="0"/>
              </a:rPr>
              <a:t>um sistema de informação específico que registre e valide todas as transações dos apostadores nos sistemas utilizados pelos operadores permissionários. Sugere-se que o sistema implantado pela CPF seja semelhante ao utilizado por algum regulador internacional, designadamente o utilizado em Portugal, em virtude da facilidade de comunicação com aquele país. Esta utilização do sistema pode ser feita via convênio, cujos custos podem ser amortizados através das taxas auferidas com as permissões deferidas. </a:t>
            </a:r>
          </a:p>
          <a:p>
            <a:r>
              <a:rPr lang="pt-PT" sz="2000" dirty="0">
                <a:latin typeface="Arial" panose="020B0604020202020204" pitchFamily="34" charset="0"/>
                <a:cs typeface="Arial" panose="020B0604020202020204" pitchFamily="34" charset="0"/>
              </a:rPr>
              <a:t>5. Nesse sentido e como condição para obtenção da permissão, os operadores devem certificar as respectivas plataformas de jogo, por entidades especializadas (existem vários laboratórios habilitados mundialmente para exercer a atividade de certificação)  e submeterem-se a um processo de homologação estabelecido pela CPF, mediante o qual será verificada a conformidade da informação de jogo transmitida em tempo real à CPF. Esse processo de homologação deverá ser desenvolvido com o apoio do aludido convênio com o regulador internacional.</a:t>
            </a:r>
          </a:p>
          <a:p>
            <a:r>
              <a:rPr lang="pt-PT" sz="2000" dirty="0">
                <a:latin typeface="Arial" panose="020B0604020202020204" pitchFamily="34" charset="0"/>
                <a:cs typeface="Arial" panose="020B0604020202020204" pitchFamily="34" charset="0"/>
              </a:rPr>
              <a:t>6. No que diz respeito às modalidades </a:t>
            </a:r>
            <a:r>
              <a:rPr lang="pt-BR" sz="2000" dirty="0"/>
              <a:t>lotéricas  sorteio de números, instantânea e apostas esportivas em quota fixa no canal físico, serão criados júris específicos para acompanhar as principais operações de concursos, sorteios e extrações. Vale mencionar que o bom funcionamento desses júris é de total interesse do concessionário, devendo este também contribuir para a formação técnica desses júris, a fim de que a higidez dos sistemas utilizados na operação lotérica e a integridade da operação sejam sempre confirmadas.</a:t>
            </a:r>
          </a:p>
        </p:txBody>
      </p:sp>
    </p:spTree>
    <p:extLst>
      <p:ext uri="{BB962C8B-B14F-4D97-AF65-F5344CB8AC3E}">
        <p14:creationId xmlns:p14="http://schemas.microsoft.com/office/powerpoint/2010/main" val="151523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38" name="Rectangle 37">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40" name="Rectangle 39">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42" name="Rectangle 41">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7E5D2DCE-8939-4887-88E1-D021723D8C03}"/>
              </a:ext>
            </a:extLst>
          </p:cNvPr>
          <p:cNvSpPr>
            <a:spLocks noGrp="1"/>
          </p:cNvSpPr>
          <p:nvPr>
            <p:ph type="title"/>
          </p:nvPr>
        </p:nvSpPr>
        <p:spPr>
          <a:xfrm>
            <a:off x="590452" y="1037967"/>
            <a:ext cx="3464728" cy="4709131"/>
          </a:xfrm>
        </p:spPr>
        <p:txBody>
          <a:bodyPr anchor="ctr">
            <a:normAutofit/>
          </a:bodyPr>
          <a:lstStyle/>
          <a:p>
            <a:r>
              <a:rPr lang="pt-PT" sz="3700" dirty="0">
                <a:solidFill>
                  <a:srgbClr val="FFFEFF"/>
                </a:solidFill>
              </a:rPr>
              <a:t>Projeto de lei para modernizar a loterIa</a:t>
            </a:r>
            <a:br>
              <a:rPr lang="pt-PT" sz="3700" dirty="0">
                <a:solidFill>
                  <a:srgbClr val="FFFEFF"/>
                </a:solidFill>
              </a:rPr>
            </a:br>
            <a:r>
              <a:rPr lang="pt-PT" sz="3700" dirty="0">
                <a:solidFill>
                  <a:srgbClr val="FFFEFF"/>
                </a:solidFill>
              </a:rPr>
              <a:t>(Assembleia Legislativa)</a:t>
            </a:r>
            <a:endParaRPr lang="en-GB" sz="3700" dirty="0">
              <a:solidFill>
                <a:srgbClr val="FFFEFF"/>
              </a:solidFill>
            </a:endParaRPr>
          </a:p>
        </p:txBody>
      </p:sp>
      <p:sp>
        <p:nvSpPr>
          <p:cNvPr id="3" name="Content Placeholder 2">
            <a:extLst>
              <a:ext uri="{FF2B5EF4-FFF2-40B4-BE49-F238E27FC236}">
                <a16:creationId xmlns:a16="http://schemas.microsoft.com/office/drawing/2014/main" id="{D86EC3EA-7E52-4413-83AC-C433223812A1}"/>
              </a:ext>
            </a:extLst>
          </p:cNvPr>
          <p:cNvSpPr>
            <a:spLocks noGrp="1"/>
          </p:cNvSpPr>
          <p:nvPr>
            <p:ph idx="1"/>
          </p:nvPr>
        </p:nvSpPr>
        <p:spPr>
          <a:xfrm>
            <a:off x="4534935" y="1037968"/>
            <a:ext cx="6725899" cy="4820832"/>
          </a:xfrm>
        </p:spPr>
        <p:txBody>
          <a:bodyPr>
            <a:normAutofit/>
          </a:bodyPr>
          <a:lstStyle/>
          <a:p>
            <a:r>
              <a:rPr lang="pt-PT" dirty="0"/>
              <a:t>1. Aperfeiçoar a  lei de Loteria</a:t>
            </a:r>
          </a:p>
          <a:p>
            <a:r>
              <a:rPr lang="pt-PT" dirty="0"/>
              <a:t>2. Autoriza as modalidades </a:t>
            </a:r>
            <a:r>
              <a:rPr lang="pt-PT" dirty="0" err="1"/>
              <a:t>lotéricas</a:t>
            </a:r>
            <a:r>
              <a:rPr lang="pt-PT" dirty="0"/>
              <a:t> </a:t>
            </a:r>
          </a:p>
          <a:p>
            <a:r>
              <a:rPr lang="pt-PT" dirty="0"/>
              <a:t>3. Define as regras básicas: percentagens para o Prêmio, para o Estado e para o Operador;</a:t>
            </a:r>
          </a:p>
          <a:p>
            <a:r>
              <a:rPr lang="pt-PT" dirty="0"/>
              <a:t>4. Estabelece a forma de atribuição de licença;</a:t>
            </a:r>
          </a:p>
          <a:p>
            <a:r>
              <a:rPr lang="pt-PT" dirty="0"/>
              <a:t>5. Define o direito à premiação;</a:t>
            </a:r>
          </a:p>
          <a:p>
            <a:r>
              <a:rPr lang="pt-PT" dirty="0"/>
              <a:t>6. Determina os prazos de prescrição e respectivos modos de contagem, etc.</a:t>
            </a:r>
          </a:p>
          <a:p>
            <a:endParaRPr lang="en-GB" dirty="0"/>
          </a:p>
        </p:txBody>
      </p:sp>
    </p:spTree>
    <p:extLst>
      <p:ext uri="{BB962C8B-B14F-4D97-AF65-F5344CB8AC3E}">
        <p14:creationId xmlns:p14="http://schemas.microsoft.com/office/powerpoint/2010/main" val="2849221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F4016247-5DF5-4A74-99A8-56ACC526F8BE}"/>
              </a:ext>
            </a:extLst>
          </p:cNvPr>
          <p:cNvSpPr>
            <a:spLocks noGrp="1"/>
          </p:cNvSpPr>
          <p:nvPr>
            <p:ph type="title"/>
          </p:nvPr>
        </p:nvSpPr>
        <p:spPr>
          <a:xfrm>
            <a:off x="557030" y="1037967"/>
            <a:ext cx="3520432" cy="4709131"/>
          </a:xfrm>
        </p:spPr>
        <p:txBody>
          <a:bodyPr anchor="ctr">
            <a:normAutofit/>
          </a:bodyPr>
          <a:lstStyle/>
          <a:p>
            <a:r>
              <a:rPr lang="pt-PT" sz="3100" dirty="0">
                <a:solidFill>
                  <a:srgbClr val="FFFEFF"/>
                </a:solidFill>
              </a:rPr>
              <a:t>Aprovação dos Regulamentos das modalidades </a:t>
            </a:r>
            <a:r>
              <a:rPr lang="pt-PT" sz="3100" dirty="0" err="1">
                <a:solidFill>
                  <a:srgbClr val="FFFEFF"/>
                </a:solidFill>
              </a:rPr>
              <a:t>lotéricas</a:t>
            </a:r>
            <a:br>
              <a:rPr lang="pt-PT" sz="3100" dirty="0">
                <a:solidFill>
                  <a:srgbClr val="FFFEFF"/>
                </a:solidFill>
              </a:rPr>
            </a:br>
            <a:r>
              <a:rPr lang="pt-PT" sz="3100" dirty="0">
                <a:solidFill>
                  <a:srgbClr val="FFFEFF"/>
                </a:solidFill>
              </a:rPr>
              <a:t>(Decretos e Portarias do Governo)</a:t>
            </a:r>
            <a:endParaRPr lang="en-GB" sz="3100" dirty="0">
              <a:solidFill>
                <a:srgbClr val="FFFEFF"/>
              </a:solidFill>
            </a:endParaRPr>
          </a:p>
        </p:txBody>
      </p:sp>
      <p:sp>
        <p:nvSpPr>
          <p:cNvPr id="3" name="Content Placeholder 2">
            <a:extLst>
              <a:ext uri="{FF2B5EF4-FFF2-40B4-BE49-F238E27FC236}">
                <a16:creationId xmlns:a16="http://schemas.microsoft.com/office/drawing/2014/main" id="{154C81A2-C0A2-4CF8-B94D-223713201D41}"/>
              </a:ext>
            </a:extLst>
          </p:cNvPr>
          <p:cNvSpPr>
            <a:spLocks noGrp="1"/>
          </p:cNvSpPr>
          <p:nvPr>
            <p:ph idx="1"/>
          </p:nvPr>
        </p:nvSpPr>
        <p:spPr>
          <a:xfrm>
            <a:off x="4534935" y="1037968"/>
            <a:ext cx="6725899" cy="4820832"/>
          </a:xfrm>
        </p:spPr>
        <p:txBody>
          <a:bodyPr>
            <a:normAutofit/>
          </a:bodyPr>
          <a:lstStyle/>
          <a:p>
            <a:r>
              <a:rPr lang="pt-PT" sz="1800" dirty="0">
                <a:latin typeface="Arial" panose="020B0604020202020204" pitchFamily="34" charset="0"/>
                <a:cs typeface="Arial" panose="020B0604020202020204" pitchFamily="34" charset="0"/>
              </a:rPr>
              <a:t>1. </a:t>
            </a:r>
            <a:r>
              <a:rPr lang="pt-PT" sz="1800" b="1" i="1" dirty="0">
                <a:latin typeface="Arial" panose="020B0604020202020204" pitchFamily="34" charset="0"/>
                <a:cs typeface="Arial" panose="020B0604020202020204" pitchFamily="34" charset="0"/>
              </a:rPr>
              <a:t>Regulamento</a:t>
            </a:r>
            <a:r>
              <a:rPr lang="pt-PT" sz="1800" dirty="0">
                <a:latin typeface="Arial" panose="020B0604020202020204" pitchFamily="34" charset="0"/>
                <a:cs typeface="Arial" panose="020B0604020202020204" pitchFamily="34" charset="0"/>
              </a:rPr>
              <a:t> dos concursos de prognósticos de números e resultados (sorteio de números; a título de ilustração, pensemos na Mega-Sena federal, que poderá, por exemplo, ter a concorrência de uma Mega-Milhões de São Paulo);</a:t>
            </a:r>
          </a:p>
          <a:p>
            <a:r>
              <a:rPr lang="pt-PT" sz="1800" dirty="0">
                <a:latin typeface="Arial" panose="020B0604020202020204" pitchFamily="34" charset="0"/>
                <a:cs typeface="Arial" panose="020B0604020202020204" pitchFamily="34" charset="0"/>
              </a:rPr>
              <a:t>2. </a:t>
            </a:r>
            <a:r>
              <a:rPr lang="pt-PT" sz="1800" b="1" i="1" dirty="0">
                <a:latin typeface="Arial" panose="020B0604020202020204" pitchFamily="34" charset="0"/>
                <a:cs typeface="Arial" panose="020B0604020202020204" pitchFamily="34" charset="0"/>
              </a:rPr>
              <a:t>Regulamento</a:t>
            </a:r>
            <a:r>
              <a:rPr lang="pt-PT" sz="1800" dirty="0">
                <a:latin typeface="Arial" panose="020B0604020202020204" pitchFamily="34" charset="0"/>
                <a:cs typeface="Arial" panose="020B0604020202020204" pitchFamily="34" charset="0"/>
              </a:rPr>
              <a:t> das extrações (Instantânea);</a:t>
            </a:r>
          </a:p>
          <a:p>
            <a:r>
              <a:rPr lang="pt-PT" sz="1800" dirty="0">
                <a:latin typeface="Arial" panose="020B0604020202020204" pitchFamily="34" charset="0"/>
                <a:cs typeface="Arial" panose="020B0604020202020204" pitchFamily="34" charset="0"/>
              </a:rPr>
              <a:t>3. </a:t>
            </a:r>
            <a:r>
              <a:rPr lang="pt-PT" sz="1800" b="1" i="1" dirty="0">
                <a:latin typeface="Arial" panose="020B0604020202020204" pitchFamily="34" charset="0"/>
                <a:cs typeface="Arial" panose="020B0604020202020204" pitchFamily="34" charset="0"/>
              </a:rPr>
              <a:t>Regulamento</a:t>
            </a:r>
            <a:r>
              <a:rPr lang="pt-PT" sz="1800" dirty="0">
                <a:latin typeface="Arial" panose="020B0604020202020204" pitchFamily="34" charset="0"/>
                <a:cs typeface="Arial" panose="020B0604020202020204" pitchFamily="34" charset="0"/>
              </a:rPr>
              <a:t> das Apostas Esportivas de Cota Fixa, no canal físico;</a:t>
            </a:r>
          </a:p>
          <a:p>
            <a:r>
              <a:rPr lang="pt-PT" sz="1800" dirty="0">
                <a:latin typeface="Arial" panose="020B0604020202020204" pitchFamily="34" charset="0"/>
                <a:cs typeface="Arial" panose="020B0604020202020204" pitchFamily="34" charset="0"/>
              </a:rPr>
              <a:t>4. Nestes </a:t>
            </a:r>
            <a:r>
              <a:rPr lang="pt-PT" sz="1800" b="1" i="1" dirty="0">
                <a:latin typeface="Arial" panose="020B0604020202020204" pitchFamily="34" charset="0"/>
                <a:cs typeface="Arial" panose="020B0604020202020204" pitchFamily="34" charset="0"/>
              </a:rPr>
              <a:t>regulamentos,</a:t>
            </a:r>
            <a:r>
              <a:rPr lang="pt-PT" sz="1800" dirty="0">
                <a:latin typeface="Arial" panose="020B0604020202020204" pitchFamily="34" charset="0"/>
                <a:cs typeface="Arial" panose="020B0604020202020204" pitchFamily="34" charset="0"/>
              </a:rPr>
              <a:t> constará sempre a existência de um </a:t>
            </a:r>
            <a:r>
              <a:rPr lang="pt-PT" sz="1800" b="1" u="sng" dirty="0">
                <a:latin typeface="Arial" panose="020B0604020202020204" pitchFamily="34" charset="0"/>
                <a:cs typeface="Arial" panose="020B0604020202020204" pitchFamily="34" charset="0"/>
              </a:rPr>
              <a:t>júri</a:t>
            </a:r>
            <a:r>
              <a:rPr lang="pt-PT" sz="1800" dirty="0">
                <a:latin typeface="Arial" panose="020B0604020202020204" pitchFamily="34" charset="0"/>
                <a:cs typeface="Arial" panose="020B0604020202020204" pitchFamily="34" charset="0"/>
              </a:rPr>
              <a:t>, sua composição e competências (</a:t>
            </a:r>
            <a:r>
              <a:rPr lang="pt-PT" sz="1800" i="1" u="sng" dirty="0">
                <a:latin typeface="Arial" panose="020B0604020202020204" pitchFamily="34" charset="0"/>
                <a:cs typeface="Arial" panose="020B0604020202020204" pitchFamily="34" charset="0"/>
              </a:rPr>
              <a:t>explicaremos essa composição, competência e também as atribuições nos slides 10 e seguintes</a:t>
            </a:r>
            <a:r>
              <a:rPr lang="pt-PT"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9577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F4016247-5DF5-4A74-99A8-56ACC526F8BE}"/>
              </a:ext>
            </a:extLst>
          </p:cNvPr>
          <p:cNvSpPr>
            <a:spLocks noGrp="1"/>
          </p:cNvSpPr>
          <p:nvPr>
            <p:ph type="title"/>
          </p:nvPr>
        </p:nvSpPr>
        <p:spPr>
          <a:xfrm>
            <a:off x="771147" y="1037967"/>
            <a:ext cx="3295173" cy="4709131"/>
          </a:xfrm>
        </p:spPr>
        <p:txBody>
          <a:bodyPr anchor="ctr">
            <a:normAutofit/>
          </a:bodyPr>
          <a:lstStyle/>
          <a:p>
            <a:r>
              <a:rPr lang="pt-PT" sz="3100" dirty="0">
                <a:solidFill>
                  <a:srgbClr val="FFFEFF"/>
                </a:solidFill>
              </a:rPr>
              <a:t>Exemplo de Regulamento das Apostas esportivas de cota fixa </a:t>
            </a:r>
            <a:br>
              <a:rPr lang="pt-PT" sz="3100" dirty="0">
                <a:solidFill>
                  <a:srgbClr val="FFFEFF"/>
                </a:solidFill>
              </a:rPr>
            </a:br>
            <a:r>
              <a:rPr lang="pt-PT" sz="1400" dirty="0">
                <a:solidFill>
                  <a:srgbClr val="FFFEFF"/>
                </a:solidFill>
                <a:latin typeface="Arial" panose="020B0604020202020204" pitchFamily="34" charset="0"/>
                <a:cs typeface="Arial" panose="020B0604020202020204" pitchFamily="34" charset="0"/>
              </a:rPr>
              <a:t>* </a:t>
            </a:r>
            <a:r>
              <a:rPr lang="pt-PT" sz="1400" b="1" i="1" dirty="0">
                <a:solidFill>
                  <a:srgbClr val="FFFF00"/>
                </a:solidFill>
                <a:latin typeface="Arial" panose="020B0604020202020204" pitchFamily="34" charset="0"/>
                <a:cs typeface="Arial" panose="020B0604020202020204" pitchFamily="34" charset="0"/>
              </a:rPr>
              <a:t>temos todos os regulamentos preparados  </a:t>
            </a:r>
            <a:r>
              <a:rPr lang="pt-PT" sz="1400" b="1" i="1" dirty="0">
                <a:solidFill>
                  <a:schemeClr val="bg1"/>
                </a:solidFill>
                <a:latin typeface="Arial" panose="020B0604020202020204" pitchFamily="34" charset="0"/>
                <a:cs typeface="Arial" panose="020B0604020202020204" pitchFamily="34" charset="0"/>
              </a:rPr>
              <a:t>(</a:t>
            </a:r>
            <a:r>
              <a:rPr lang="pt-PT" sz="1400" b="1" i="1" dirty="0">
                <a:solidFill>
                  <a:srgbClr val="FFFF00"/>
                </a:solidFill>
                <a:latin typeface="Arial" panose="020B0604020202020204" pitchFamily="34" charset="0"/>
                <a:cs typeface="Arial" panose="020B0604020202020204" pitchFamily="34" charset="0"/>
              </a:rPr>
              <a:t>de acordo com as melhores práticas internacionais</a:t>
            </a:r>
            <a:r>
              <a:rPr lang="pt-PT" sz="1400" b="1" i="1" dirty="0">
                <a:solidFill>
                  <a:srgbClr val="FFFEFF"/>
                </a:solidFill>
                <a:latin typeface="Arial" panose="020B0604020202020204" pitchFamily="34" charset="0"/>
                <a:cs typeface="Arial" panose="020B0604020202020204" pitchFamily="34" charset="0"/>
              </a:rPr>
              <a:t>)</a:t>
            </a:r>
            <a:endParaRPr lang="en-GB" sz="1400" b="1" i="1" dirty="0">
              <a:solidFill>
                <a:srgbClr val="FFFEFF"/>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154C81A2-C0A2-4CF8-B94D-223713201D41}"/>
              </a:ext>
            </a:extLst>
          </p:cNvPr>
          <p:cNvSpPr>
            <a:spLocks noGrp="1"/>
          </p:cNvSpPr>
          <p:nvPr>
            <p:ph idx="1"/>
          </p:nvPr>
        </p:nvSpPr>
        <p:spPr>
          <a:xfrm>
            <a:off x="4534935" y="1037968"/>
            <a:ext cx="6725899" cy="4820832"/>
          </a:xfrm>
        </p:spPr>
        <p:txBody>
          <a:bodyPr>
            <a:normAutofit fontScale="85000" lnSpcReduction="20000"/>
          </a:bodyPr>
          <a:lstStyle/>
          <a:p>
            <a:r>
              <a:rPr lang="pt-PT" sz="1800" dirty="0"/>
              <a:t>Tipos de apostas</a:t>
            </a:r>
          </a:p>
          <a:p>
            <a:r>
              <a:rPr lang="pt-PT" sz="1800" dirty="0"/>
              <a:t> 1 — O Operador pode disponibilizar aos apostadores diferentes tipos de apostas, nomeadamente, mas, </a:t>
            </a:r>
            <a:r>
              <a:rPr lang="pt-PT" sz="1800" u="sng" dirty="0"/>
              <a:t>sem ser exaustivo</a:t>
            </a:r>
            <a:r>
              <a:rPr lang="pt-PT" sz="1800" dirty="0"/>
              <a:t>, os seguintes:</a:t>
            </a:r>
          </a:p>
          <a:p>
            <a:r>
              <a:rPr lang="pt-PT" sz="1800" dirty="0"/>
              <a:t> a) Aposta «1 X 2»;</a:t>
            </a:r>
          </a:p>
          <a:p>
            <a:r>
              <a:rPr lang="pt-PT" sz="1800" dirty="0"/>
              <a:t> b) Aposta «1 X 2 (15 min)»; </a:t>
            </a:r>
          </a:p>
          <a:p>
            <a:r>
              <a:rPr lang="pt-PT" sz="1800" dirty="0"/>
              <a:t>c) Aposta «1 X 2 Intervalo»;</a:t>
            </a:r>
          </a:p>
          <a:p>
            <a:r>
              <a:rPr lang="pt-PT" sz="1800" dirty="0"/>
              <a:t> d) Aposta «1 X 2 Segunda Parte»;</a:t>
            </a:r>
          </a:p>
          <a:p>
            <a:r>
              <a:rPr lang="pt-PT" sz="1800" dirty="0"/>
              <a:t> e) Aposta «Intervalo/Final»; </a:t>
            </a:r>
          </a:p>
          <a:p>
            <a:r>
              <a:rPr lang="pt-PT" sz="1800" dirty="0"/>
              <a:t>f) Aposta «Dupla Possibilidade»; </a:t>
            </a:r>
          </a:p>
          <a:p>
            <a:r>
              <a:rPr lang="pt-PT" sz="1800" dirty="0"/>
              <a:t>g) Aposta «1 X 2 Desvantagem»;</a:t>
            </a:r>
          </a:p>
          <a:p>
            <a:r>
              <a:rPr lang="pt-PT" sz="1800" dirty="0"/>
              <a:t> h) Aposta «1 X 2 Desvantagem Intervalo»;</a:t>
            </a:r>
          </a:p>
          <a:p>
            <a:r>
              <a:rPr lang="pt-PT" sz="1800" dirty="0"/>
              <a:t> i) Aposta «1 X 2 Desvantagem Segunda Parte»; </a:t>
            </a:r>
          </a:p>
          <a:p>
            <a:r>
              <a:rPr lang="pt-PT" sz="1800" dirty="0"/>
              <a:t>j) Aposta «Mais/Menos»;</a:t>
            </a:r>
          </a:p>
          <a:p>
            <a:r>
              <a:rPr lang="pt-PT" sz="1800" dirty="0"/>
              <a:t>k) Aposta «Mais/Menos (15 min)»;</a:t>
            </a:r>
          </a:p>
        </p:txBody>
      </p:sp>
    </p:spTree>
    <p:extLst>
      <p:ext uri="{BB962C8B-B14F-4D97-AF65-F5344CB8AC3E}">
        <p14:creationId xmlns:p14="http://schemas.microsoft.com/office/powerpoint/2010/main" val="41388115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F4016247-5DF5-4A74-99A8-56ACC526F8BE}"/>
              </a:ext>
            </a:extLst>
          </p:cNvPr>
          <p:cNvSpPr>
            <a:spLocks noGrp="1"/>
          </p:cNvSpPr>
          <p:nvPr>
            <p:ph type="title"/>
          </p:nvPr>
        </p:nvSpPr>
        <p:spPr>
          <a:xfrm>
            <a:off x="771148" y="1037967"/>
            <a:ext cx="3217189" cy="4709131"/>
          </a:xfrm>
        </p:spPr>
        <p:txBody>
          <a:bodyPr anchor="ctr">
            <a:normAutofit/>
          </a:bodyPr>
          <a:lstStyle/>
          <a:p>
            <a:r>
              <a:rPr lang="pt-PT" sz="3100" dirty="0">
                <a:solidFill>
                  <a:srgbClr val="FFFEFF"/>
                </a:solidFill>
              </a:rPr>
              <a:t>Exemplo de Regulamento das Apostas esportivas de cota fixa</a:t>
            </a:r>
            <a:endParaRPr lang="en-GB" sz="3100" dirty="0">
              <a:solidFill>
                <a:srgbClr val="FFFEFF"/>
              </a:solidFill>
            </a:endParaRPr>
          </a:p>
        </p:txBody>
      </p:sp>
      <p:sp>
        <p:nvSpPr>
          <p:cNvPr id="3" name="Content Placeholder 2">
            <a:extLst>
              <a:ext uri="{FF2B5EF4-FFF2-40B4-BE49-F238E27FC236}">
                <a16:creationId xmlns:a16="http://schemas.microsoft.com/office/drawing/2014/main" id="{154C81A2-C0A2-4CF8-B94D-223713201D41}"/>
              </a:ext>
            </a:extLst>
          </p:cNvPr>
          <p:cNvSpPr>
            <a:spLocks noGrp="1"/>
          </p:cNvSpPr>
          <p:nvPr>
            <p:ph idx="1"/>
          </p:nvPr>
        </p:nvSpPr>
        <p:spPr>
          <a:xfrm>
            <a:off x="4534935" y="1037968"/>
            <a:ext cx="6725899" cy="4820832"/>
          </a:xfrm>
        </p:spPr>
        <p:txBody>
          <a:bodyPr>
            <a:normAutofit fontScale="85000" lnSpcReduction="20000"/>
          </a:bodyPr>
          <a:lstStyle/>
          <a:p>
            <a:r>
              <a:rPr lang="pt-PT" sz="1800" dirty="0"/>
              <a:t>l) Aposta «Frente a Frente»;</a:t>
            </a:r>
          </a:p>
          <a:p>
            <a:r>
              <a:rPr lang="pt-PT" sz="1800" dirty="0"/>
              <a:t>m) Aposta «Frente a Frente (1.º set)»; </a:t>
            </a:r>
          </a:p>
          <a:p>
            <a:r>
              <a:rPr lang="pt-PT" sz="1800" dirty="0"/>
              <a:t>n) Aposta «Frente a Frente (2.º set)»;</a:t>
            </a:r>
          </a:p>
          <a:p>
            <a:r>
              <a:rPr lang="pt-PT" sz="1800" dirty="0"/>
              <a:t>o) Aposta «Resultado exato»; </a:t>
            </a:r>
          </a:p>
          <a:p>
            <a:r>
              <a:rPr lang="pt-PT" sz="1800" dirty="0"/>
              <a:t>p) Aposta «Diferença entre as equipas»; </a:t>
            </a:r>
          </a:p>
          <a:p>
            <a:r>
              <a:rPr lang="pt-PT" sz="1800" dirty="0"/>
              <a:t>q) Aposta «Quem marca o primeiro </a:t>
            </a:r>
            <a:r>
              <a:rPr lang="pt-PT" sz="1800" dirty="0" err="1"/>
              <a:t>gol</a:t>
            </a:r>
            <a:r>
              <a:rPr lang="pt-PT" sz="1800" dirty="0"/>
              <a:t>?»; </a:t>
            </a:r>
          </a:p>
          <a:p>
            <a:r>
              <a:rPr lang="pt-PT" sz="1800" dirty="0"/>
              <a:t>r) Aposta «Quem marca o </a:t>
            </a:r>
            <a:r>
              <a:rPr lang="pt-PT" sz="1800" dirty="0" err="1"/>
              <a:t>X.º</a:t>
            </a:r>
            <a:r>
              <a:rPr lang="pt-PT" sz="1800" dirty="0"/>
              <a:t> </a:t>
            </a:r>
            <a:r>
              <a:rPr lang="pt-PT" sz="1800" dirty="0" err="1"/>
              <a:t>gol</a:t>
            </a:r>
            <a:r>
              <a:rPr lang="pt-PT" sz="1800" dirty="0"/>
              <a:t>?»; </a:t>
            </a:r>
          </a:p>
          <a:p>
            <a:r>
              <a:rPr lang="pt-PT" sz="1800" dirty="0"/>
              <a:t>s) Aposta «Quem marca o primeiro ensaio?»;</a:t>
            </a:r>
          </a:p>
          <a:p>
            <a:r>
              <a:rPr lang="pt-PT" sz="1800" dirty="0"/>
              <a:t> t) Aposta «Quem marca o </a:t>
            </a:r>
            <a:r>
              <a:rPr lang="pt-PT" sz="1800" dirty="0" err="1"/>
              <a:t>X.º</a:t>
            </a:r>
            <a:r>
              <a:rPr lang="pt-PT" sz="1800" dirty="0"/>
              <a:t> ensaio?»; </a:t>
            </a:r>
          </a:p>
          <a:p>
            <a:r>
              <a:rPr lang="pt-PT" sz="1800" dirty="0"/>
              <a:t>u) Aposta «Vencedor (equipa/competidor/piloto)»; </a:t>
            </a:r>
          </a:p>
          <a:p>
            <a:r>
              <a:rPr lang="pt-PT" sz="1800" dirty="0"/>
              <a:t>v) Aposta «Pódio (equipa/competidor/piloto)»;</a:t>
            </a:r>
          </a:p>
          <a:p>
            <a:r>
              <a:rPr lang="pt-PT" sz="1800" dirty="0"/>
              <a:t> w) Aposta «Top X (equipa/competidor/piloto)»;</a:t>
            </a:r>
          </a:p>
          <a:p>
            <a:r>
              <a:rPr lang="pt-PT" sz="1800" dirty="0"/>
              <a:t> x) Aposta «Ambas as equipas marcam?»;</a:t>
            </a:r>
          </a:p>
        </p:txBody>
      </p:sp>
    </p:spTree>
    <p:extLst>
      <p:ext uri="{BB962C8B-B14F-4D97-AF65-F5344CB8AC3E}">
        <p14:creationId xmlns:p14="http://schemas.microsoft.com/office/powerpoint/2010/main" val="2413778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F4016247-5DF5-4A74-99A8-56ACC526F8BE}"/>
              </a:ext>
            </a:extLst>
          </p:cNvPr>
          <p:cNvSpPr>
            <a:spLocks noGrp="1"/>
          </p:cNvSpPr>
          <p:nvPr>
            <p:ph type="title"/>
          </p:nvPr>
        </p:nvSpPr>
        <p:spPr>
          <a:xfrm>
            <a:off x="771147" y="1037967"/>
            <a:ext cx="3295173" cy="4709131"/>
          </a:xfrm>
        </p:spPr>
        <p:txBody>
          <a:bodyPr anchor="ctr">
            <a:normAutofit/>
          </a:bodyPr>
          <a:lstStyle/>
          <a:p>
            <a:r>
              <a:rPr lang="pt-PT" sz="3100" dirty="0">
                <a:solidFill>
                  <a:srgbClr val="FFFEFF"/>
                </a:solidFill>
              </a:rPr>
              <a:t>Exemplo de Regulamento das Apostas esportivas de cota fixa</a:t>
            </a:r>
            <a:endParaRPr lang="en-GB" sz="3100" dirty="0">
              <a:solidFill>
                <a:srgbClr val="FFFEFF"/>
              </a:solidFill>
            </a:endParaRPr>
          </a:p>
        </p:txBody>
      </p:sp>
      <p:sp>
        <p:nvSpPr>
          <p:cNvPr id="3" name="Content Placeholder 2">
            <a:extLst>
              <a:ext uri="{FF2B5EF4-FFF2-40B4-BE49-F238E27FC236}">
                <a16:creationId xmlns:a16="http://schemas.microsoft.com/office/drawing/2014/main" id="{154C81A2-C0A2-4CF8-B94D-223713201D41}"/>
              </a:ext>
            </a:extLst>
          </p:cNvPr>
          <p:cNvSpPr>
            <a:spLocks noGrp="1"/>
          </p:cNvSpPr>
          <p:nvPr>
            <p:ph idx="1"/>
          </p:nvPr>
        </p:nvSpPr>
        <p:spPr>
          <a:xfrm>
            <a:off x="4534935" y="1037968"/>
            <a:ext cx="6725899" cy="4820832"/>
          </a:xfrm>
        </p:spPr>
        <p:txBody>
          <a:bodyPr>
            <a:normAutofit fontScale="77500" lnSpcReduction="20000"/>
          </a:bodyPr>
          <a:lstStyle/>
          <a:p>
            <a:r>
              <a:rPr lang="pt-PT" sz="1800" dirty="0"/>
              <a:t>y) Aposta «O jogador X vencerá pelo menos um set?»; </a:t>
            </a:r>
          </a:p>
          <a:p>
            <a:r>
              <a:rPr lang="pt-PT" sz="1800" dirty="0"/>
              <a:t>z) Aposta «Gol por fração de 15 minutos»; </a:t>
            </a:r>
          </a:p>
          <a:p>
            <a:r>
              <a:rPr lang="pt-PT" sz="1800" dirty="0"/>
              <a:t>aa) Aposta «Ensaio por fração de 10 minutos»; </a:t>
            </a:r>
          </a:p>
          <a:p>
            <a:r>
              <a:rPr lang="pt-PT" sz="1800" dirty="0" err="1"/>
              <a:t>bb</a:t>
            </a:r>
            <a:r>
              <a:rPr lang="pt-PT" sz="1800" dirty="0"/>
              <a:t>) Aposta «Primeiro time que marcará X pontos num set». </a:t>
            </a:r>
          </a:p>
          <a:p>
            <a:r>
              <a:rPr lang="pt-PT" sz="1800" dirty="0"/>
              <a:t>2 — A descrição de cada um dos tipos de apostas previstas no número anterior consta do Anexo I ao presente Regulamento, do qual é parte integrante. </a:t>
            </a:r>
          </a:p>
          <a:p>
            <a:r>
              <a:rPr lang="pt-PT" sz="1800" dirty="0"/>
              <a:t>3 — Alguns tipos de apostas poderão não ser disponibilizados sob a forma de aposta pré -evento esportivo ou sob a forma de aposta em direto.</a:t>
            </a:r>
          </a:p>
          <a:p>
            <a:r>
              <a:rPr lang="pt-PT" sz="1800" dirty="0"/>
              <a:t>4 — O Operador não está obrigado a disponibilizar todos os tipos de apostas previstas no presente Regulamento.</a:t>
            </a:r>
          </a:p>
          <a:p>
            <a:r>
              <a:rPr lang="pt-PT" sz="1800" dirty="0"/>
              <a:t>5 — A ordem de identificação das equipas e dos competidores em cada tipo de aposta é a indicada pelo Operador, sendo esta a única que é válida.</a:t>
            </a:r>
          </a:p>
          <a:p>
            <a:r>
              <a:rPr lang="pt-PT" sz="1800" dirty="0"/>
              <a:t>6 — Sempre que não seja expressamente indicado o período de jogo de um evento desportivo, sobre o qual podem ser efetuadas apostas, entende -se que o período de jogo em causa é o tempo regulamentar.</a:t>
            </a: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602671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58DF7D-C2D0-4B03-A7A0-2F06B789E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B26B711-3121-40B0-8377-A64F3DC00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645C4D3D-ABBA-4B4E-93E5-01E343719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98DDD5E5-0097-4C6C-B266-5732EDA96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8952EF87-C74F-4D3F-9CAD-EEA1733C9B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97643"/>
            <a:ext cx="3703320" cy="5792922"/>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F4016247-5DF5-4A74-99A8-56ACC526F8BE}"/>
              </a:ext>
            </a:extLst>
          </p:cNvPr>
          <p:cNvSpPr>
            <a:spLocks noGrp="1"/>
          </p:cNvSpPr>
          <p:nvPr>
            <p:ph type="title"/>
          </p:nvPr>
        </p:nvSpPr>
        <p:spPr>
          <a:xfrm>
            <a:off x="771148" y="1037967"/>
            <a:ext cx="3217189" cy="4709131"/>
          </a:xfrm>
        </p:spPr>
        <p:txBody>
          <a:bodyPr anchor="ctr">
            <a:normAutofit/>
          </a:bodyPr>
          <a:lstStyle/>
          <a:p>
            <a:r>
              <a:rPr lang="pt-PT" sz="3100" dirty="0">
                <a:solidFill>
                  <a:srgbClr val="FFFEFF"/>
                </a:solidFill>
              </a:rPr>
              <a:t>Exemplo de Regulamento das Apostas esportivas de cota fixa</a:t>
            </a:r>
            <a:endParaRPr lang="en-GB" sz="3100" dirty="0">
              <a:solidFill>
                <a:srgbClr val="FFFEFF"/>
              </a:solidFill>
            </a:endParaRPr>
          </a:p>
        </p:txBody>
      </p:sp>
      <p:sp>
        <p:nvSpPr>
          <p:cNvPr id="3" name="Content Placeholder 2">
            <a:extLst>
              <a:ext uri="{FF2B5EF4-FFF2-40B4-BE49-F238E27FC236}">
                <a16:creationId xmlns:a16="http://schemas.microsoft.com/office/drawing/2014/main" id="{154C81A2-C0A2-4CF8-B94D-223713201D41}"/>
              </a:ext>
            </a:extLst>
          </p:cNvPr>
          <p:cNvSpPr>
            <a:spLocks noGrp="1"/>
          </p:cNvSpPr>
          <p:nvPr>
            <p:ph idx="1"/>
          </p:nvPr>
        </p:nvSpPr>
        <p:spPr>
          <a:xfrm>
            <a:off x="4534935" y="1037968"/>
            <a:ext cx="6725899" cy="4820832"/>
          </a:xfrm>
        </p:spPr>
        <p:txBody>
          <a:bodyPr>
            <a:normAutofit lnSpcReduction="10000"/>
          </a:bodyPr>
          <a:lstStyle/>
          <a:p>
            <a:pPr algn="ctr"/>
            <a:r>
              <a:rPr lang="pt-PT" sz="1800" dirty="0"/>
              <a:t>Modalidades de Aposta </a:t>
            </a:r>
          </a:p>
          <a:p>
            <a:r>
              <a:rPr lang="pt-PT" sz="1800" dirty="0"/>
              <a:t>1 — A participação na loteria obedece a uma das seguintes modalidades:</a:t>
            </a:r>
          </a:p>
          <a:p>
            <a:r>
              <a:rPr lang="pt-PT" sz="1800" dirty="0"/>
              <a:t>a) Simples; </a:t>
            </a:r>
          </a:p>
          <a:p>
            <a:r>
              <a:rPr lang="pt-PT" sz="1800" dirty="0"/>
              <a:t>b) Combinada; </a:t>
            </a:r>
          </a:p>
          <a:p>
            <a:r>
              <a:rPr lang="pt-PT" sz="1800" dirty="0"/>
              <a:t>c) Múltipla. </a:t>
            </a:r>
          </a:p>
          <a:p>
            <a:r>
              <a:rPr lang="pt-PT" sz="1800" dirty="0"/>
              <a:t>2 — O Operador não está obrigado a disponibilizar todas as modalidades de aposta </a:t>
            </a:r>
            <a:r>
              <a:rPr lang="pt-PT" sz="1800" b="1" u="sng" dirty="0"/>
              <a:t>previstas no presente Regulamento</a:t>
            </a:r>
            <a:r>
              <a:rPr lang="pt-PT" sz="1800" dirty="0"/>
              <a:t>.</a:t>
            </a:r>
          </a:p>
          <a:p>
            <a:r>
              <a:rPr lang="pt-PT" sz="1800" dirty="0"/>
              <a:t>3 — Há diferentes possibilidades de combinação de prognósticos, de acordo com o número de prognósticos e a modalidade de loteria selecionada pelo apostador em cada aposta.</a:t>
            </a: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23332994"/>
      </p:ext>
    </p:extLst>
  </p:cSld>
  <p:clrMapOvr>
    <a:masterClrMapping/>
  </p:clrMapOvr>
</p:sld>
</file>

<file path=ppt/theme/theme1.xml><?xml version="1.0" encoding="utf-8"?>
<a:theme xmlns:a="http://schemas.openxmlformats.org/drawingml/2006/main" name="DividendVTI">
  <a:themeElements>
    <a:clrScheme name="Office">
      <a:dk1>
        <a:srgbClr val="000000"/>
      </a:dk1>
      <a:lt1>
        <a:srgbClr val="FFFFFF"/>
      </a:lt1>
      <a:dk2>
        <a:srgbClr val="1D242E"/>
      </a:dk2>
      <a:lt2>
        <a:srgbClr val="F2F1F1"/>
      </a:lt2>
      <a:accent1>
        <a:srgbClr val="4472C4"/>
      </a:accent1>
      <a:accent2>
        <a:srgbClr val="ED7D31"/>
      </a:accent2>
      <a:accent3>
        <a:srgbClr val="A3A3A3"/>
      </a:accent3>
      <a:accent4>
        <a:srgbClr val="CF9B00"/>
      </a:accent4>
      <a:accent5>
        <a:srgbClr val="5B9BD5"/>
      </a:accent5>
      <a:accent6>
        <a:srgbClr val="70AD47"/>
      </a:accent6>
      <a:hlink>
        <a:srgbClr val="D26012"/>
      </a:hlink>
      <a:folHlink>
        <a:srgbClr val="9A5879"/>
      </a:folHlink>
    </a:clrScheme>
    <a:fontScheme name="Dividend">
      <a:majorFont>
        <a:latin typeface="Univers Condensed"/>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Univers"/>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docProps/app.xml><?xml version="1.0" encoding="utf-8"?>
<Properties xmlns="http://schemas.openxmlformats.org/officeDocument/2006/extended-properties" xmlns:vt="http://schemas.openxmlformats.org/officeDocument/2006/docPropsVTypes">
  <TotalTime>2034</TotalTime>
  <Words>2970</Words>
  <Application>Microsoft Office PowerPoint</Application>
  <PresentationFormat>Widescreen</PresentationFormat>
  <Paragraphs>153</Paragraphs>
  <Slides>23</Slides>
  <Notes>0</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23</vt:i4>
      </vt:variant>
    </vt:vector>
  </HeadingPairs>
  <TitlesOfParts>
    <vt:vector size="28" baseType="lpstr">
      <vt:lpstr>Arial</vt:lpstr>
      <vt:lpstr>Univers</vt:lpstr>
      <vt:lpstr>Univers Condensed</vt:lpstr>
      <vt:lpstr>Wingdings 2</vt:lpstr>
      <vt:lpstr>DividendVTI</vt:lpstr>
      <vt:lpstr>Regulação e Fiscalização da LotErIa DE SÃO PAULO</vt:lpstr>
      <vt:lpstr>Marcos de Regulação</vt:lpstr>
      <vt:lpstr>Marcos de Regulação</vt:lpstr>
      <vt:lpstr>Projeto de lei para modernizar a loterIa (Assembleia Legislativa)</vt:lpstr>
      <vt:lpstr>Aprovação dos Regulamentos das modalidades lotéricas (Decretos e Portarias do Governo)</vt:lpstr>
      <vt:lpstr>Exemplo de Regulamento das Apostas esportivas de cota fixa  * temos todos os regulamentos preparados  (de acordo com as melhores práticas internacionais)</vt:lpstr>
      <vt:lpstr>Exemplo de Regulamento das Apostas esportivas de cota fixa</vt:lpstr>
      <vt:lpstr>Exemplo de Regulamento das Apostas esportivas de cota fixa</vt:lpstr>
      <vt:lpstr>Exemplo de Regulamento das Apostas esportivas de cota fixa</vt:lpstr>
      <vt:lpstr>Marcos de Fiscalização</vt:lpstr>
      <vt:lpstr>Júri dos concursos (competências)</vt:lpstr>
      <vt:lpstr>Júri dos Concursos (funcionamentO)</vt:lpstr>
      <vt:lpstr>Júri dos Concursos (composição)</vt:lpstr>
      <vt:lpstr>Júri das Extrações (competências)</vt:lpstr>
      <vt:lpstr>Júri das Extrações (Funcionamento)</vt:lpstr>
      <vt:lpstr>Júri das Extrações (Composição)</vt:lpstr>
      <vt:lpstr>Júri das Reclamações (competências)</vt:lpstr>
      <vt:lpstr>Júri das Reclamações (Composição)</vt:lpstr>
      <vt:lpstr>Dados a fornecer ao Governo pelo operador e respetiva periodicidade </vt:lpstr>
      <vt:lpstr>Disponibilidade de acesso aos sistemas do Operador</vt:lpstr>
      <vt:lpstr>Obrigação de guarda de dados</vt:lpstr>
      <vt:lpstr>EM RESUMO:</vt:lpstr>
      <vt:lpst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Regulação e Fiscalização da Loteria Do Paraná</dc:title>
  <dcterms:created xsi:type="dcterms:W3CDTF">2021-03-08T11:03:54Z</dcterms:created>
  <dcterms:modified xsi:type="dcterms:W3CDTF">2021-10-19T00:20:01Z</dcterms:modified>
</cp:coreProperties>
</file>